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19"/>
  </p:notesMasterIdLst>
  <p:sldIdLst>
    <p:sldId id="257" r:id="rId2"/>
    <p:sldId id="261" r:id="rId3"/>
    <p:sldId id="284" r:id="rId4"/>
    <p:sldId id="286" r:id="rId5"/>
    <p:sldId id="276" r:id="rId6"/>
    <p:sldId id="268" r:id="rId7"/>
    <p:sldId id="275" r:id="rId8"/>
    <p:sldId id="265" r:id="rId9"/>
    <p:sldId id="278" r:id="rId10"/>
    <p:sldId id="279" r:id="rId11"/>
    <p:sldId id="287" r:id="rId12"/>
    <p:sldId id="283" r:id="rId13"/>
    <p:sldId id="289" r:id="rId14"/>
    <p:sldId id="264" r:id="rId15"/>
    <p:sldId id="288" r:id="rId16"/>
    <p:sldId id="267" r:id="rId17"/>
    <p:sldId id="266" r:id="rId18"/>
  </p:sldIdLst>
  <p:sldSz cx="12192000" cy="6858000"/>
  <p:notesSz cx="6858000" cy="9144000"/>
  <p:embeddedFontLst>
    <p:embeddedFont>
      <p:font typeface="a영고딕L" panose="02020600000000000000" pitchFamily="18" charset="-127"/>
      <p:regular r:id="rId20"/>
    </p:embeddedFont>
    <p:embeddedFont>
      <p:font typeface="Segoe UI" panose="020B0502040204020203" pitchFamily="34" charset="0"/>
      <p:regular r:id="rId21"/>
      <p:bold r:id="rId22"/>
      <p:italic r:id="rId23"/>
      <p:boldItalic r:id="rId24"/>
    </p:embeddedFont>
    <p:embeddedFont>
      <p:font typeface="맑은 고딕" panose="020B0503020000020004" pitchFamily="50" charset="-127"/>
      <p:regular r:id="rId25"/>
      <p:bold r:id="rId26"/>
    </p:embeddedFont>
    <p:embeddedFont>
      <p:font typeface="a영고딕M" panose="02020600000000000000" pitchFamily="18" charset="-127"/>
      <p:regular r:id="rId2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  <a:srgbClr val="C49DD6"/>
    <a:srgbClr val="FFE766"/>
    <a:srgbClr val="69D8AD"/>
    <a:srgbClr val="19FFB2"/>
    <a:srgbClr val="66FFCC"/>
    <a:srgbClr val="860000"/>
    <a:srgbClr val="500000"/>
    <a:srgbClr val="165069"/>
    <a:srgbClr val="B0636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 showGuides="1">
      <p:cViewPr varScale="1">
        <p:scale>
          <a:sx n="86" d="100"/>
          <a:sy n="86" d="100"/>
        </p:scale>
        <p:origin x="562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3134" y="4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B53972-4733-434C-97A6-4356668FB7EE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63E2B5-20F1-49B3-8D50-CB4CF0E5C1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19289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 userDrawn="1"/>
        </p:nvSpPr>
        <p:spPr>
          <a:xfrm>
            <a:off x="554307" y="477077"/>
            <a:ext cx="3334522" cy="6380923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 userDrawn="1"/>
        </p:nvSpPr>
        <p:spPr>
          <a:xfrm>
            <a:off x="3888829" y="477077"/>
            <a:ext cx="28800" cy="6380923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이등변 삼각형 9"/>
          <p:cNvSpPr/>
          <p:nvPr userDrawn="1"/>
        </p:nvSpPr>
        <p:spPr>
          <a:xfrm>
            <a:off x="3917629" y="477076"/>
            <a:ext cx="8274371" cy="6380923"/>
          </a:xfrm>
          <a:prstGeom prst="triangle">
            <a:avLst>
              <a:gd name="adj" fmla="val 0"/>
            </a:avLst>
          </a:prstGeom>
          <a:solidFill>
            <a:schemeClr val="bg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슬라이드 번호 개체 틀 5">
            <a:extLst>
              <a:ext uri="{FF2B5EF4-FFF2-40B4-BE49-F238E27FC236}">
                <a16:creationId xmlns:a16="http://schemas.microsoft.com/office/drawing/2014/main" id="{C4B50EEE-4E64-45FE-8D6A-A58B30253C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9E46E2-3B22-46D3-B3EA-CC159BA322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09467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직사각형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 userDrawn="1"/>
        </p:nvSpPr>
        <p:spPr>
          <a:xfrm>
            <a:off x="554307" y="477077"/>
            <a:ext cx="3334522" cy="6380923"/>
          </a:xfrm>
          <a:prstGeom prst="rect">
            <a:avLst/>
          </a:prstGeom>
          <a:solidFill>
            <a:schemeClr val="tx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/>
          <p:cNvSpPr/>
          <p:nvPr userDrawn="1"/>
        </p:nvSpPr>
        <p:spPr>
          <a:xfrm>
            <a:off x="3888829" y="477077"/>
            <a:ext cx="28800" cy="6380923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이등변 삼각형 10"/>
          <p:cNvSpPr/>
          <p:nvPr userDrawn="1"/>
        </p:nvSpPr>
        <p:spPr>
          <a:xfrm>
            <a:off x="3917629" y="477076"/>
            <a:ext cx="8274371" cy="6380923"/>
          </a:xfrm>
          <a:prstGeom prst="triangle">
            <a:avLst>
              <a:gd name="adj" fmla="val 0"/>
            </a:avLst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이등변 삼각형 11"/>
          <p:cNvSpPr/>
          <p:nvPr userDrawn="1"/>
        </p:nvSpPr>
        <p:spPr>
          <a:xfrm rot="16200000">
            <a:off x="7415271" y="2081268"/>
            <a:ext cx="4158866" cy="5394595"/>
          </a:xfrm>
          <a:prstGeom prst="triangle">
            <a:avLst>
              <a:gd name="adj" fmla="val 100000"/>
            </a:avLst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25000">
                <a:schemeClr val="tx1">
                  <a:alpha val="34000"/>
                </a:scheme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슬라이드 번호 개체 틀 5">
            <a:extLst>
              <a:ext uri="{FF2B5EF4-FFF2-40B4-BE49-F238E27FC236}">
                <a16:creationId xmlns:a16="http://schemas.microsoft.com/office/drawing/2014/main" id="{EA7D4696-B642-4C39-A15C-1664707E0C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9E46E2-3B22-46D3-B3EA-CC159BA322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76147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직사각형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 userDrawn="1"/>
        </p:nvSpPr>
        <p:spPr>
          <a:xfrm flipV="1">
            <a:off x="8978747" y="6367566"/>
            <a:ext cx="3213253" cy="288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 userDrawn="1"/>
        </p:nvSpPr>
        <p:spPr>
          <a:xfrm>
            <a:off x="554306" y="477077"/>
            <a:ext cx="8424441" cy="5923723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이등변 삼각형 14"/>
          <p:cNvSpPr/>
          <p:nvPr userDrawn="1"/>
        </p:nvSpPr>
        <p:spPr>
          <a:xfrm>
            <a:off x="4252511" y="1"/>
            <a:ext cx="7939489" cy="6858000"/>
          </a:xfrm>
          <a:prstGeom prst="triangle">
            <a:avLst>
              <a:gd name="adj" fmla="val 100000"/>
            </a:avLst>
          </a:prstGeom>
          <a:solidFill>
            <a:schemeClr val="bg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자유형 15"/>
          <p:cNvSpPr/>
          <p:nvPr userDrawn="1"/>
        </p:nvSpPr>
        <p:spPr>
          <a:xfrm>
            <a:off x="8978747" y="477075"/>
            <a:ext cx="3213253" cy="5890490"/>
          </a:xfrm>
          <a:custGeom>
            <a:avLst/>
            <a:gdLst>
              <a:gd name="connsiteX0" fmla="*/ 0 w 3213253"/>
              <a:gd name="connsiteY0" fmla="*/ 0 h 5890490"/>
              <a:gd name="connsiteX1" fmla="*/ 3213253 w 3213253"/>
              <a:gd name="connsiteY1" fmla="*/ 2056803 h 5890490"/>
              <a:gd name="connsiteX2" fmla="*/ 3213253 w 3213253"/>
              <a:gd name="connsiteY2" fmla="*/ 5890490 h 5890490"/>
              <a:gd name="connsiteX3" fmla="*/ 0 w 3213253"/>
              <a:gd name="connsiteY3" fmla="*/ 5890490 h 5890490"/>
              <a:gd name="connsiteX4" fmla="*/ 0 w 3213253"/>
              <a:gd name="connsiteY4" fmla="*/ 2056803 h 5890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13253" h="5890490">
                <a:moveTo>
                  <a:pt x="0" y="0"/>
                </a:moveTo>
                <a:lnTo>
                  <a:pt x="3213253" y="2056803"/>
                </a:lnTo>
                <a:lnTo>
                  <a:pt x="3213253" y="5890490"/>
                </a:lnTo>
                <a:lnTo>
                  <a:pt x="0" y="5890490"/>
                </a:lnTo>
                <a:lnTo>
                  <a:pt x="0" y="2056803"/>
                </a:lnTo>
                <a:close/>
              </a:path>
            </a:pathLst>
          </a:custGeom>
          <a:solidFill>
            <a:schemeClr val="tx1">
              <a:lumMod val="75000"/>
              <a:lumOff val="2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 userDrawn="1"/>
        </p:nvSpPr>
        <p:spPr>
          <a:xfrm>
            <a:off x="5018747" y="1102848"/>
            <a:ext cx="3960000" cy="384749"/>
          </a:xfrm>
          <a:prstGeom prst="rect">
            <a:avLst/>
          </a:prstGeom>
          <a:solidFill>
            <a:schemeClr val="bg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슬라이드 번호 개체 틀 5">
            <a:extLst>
              <a:ext uri="{FF2B5EF4-FFF2-40B4-BE49-F238E27FC236}">
                <a16:creationId xmlns:a16="http://schemas.microsoft.com/office/drawing/2014/main" id="{21FC8D8B-A5C9-4B34-A67B-06537588EA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9E46E2-3B22-46D3-B3EA-CC159BA322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37942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ina_principal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직사각형 7"/>
          <p:cNvSpPr/>
          <p:nvPr userDrawn="1"/>
        </p:nvSpPr>
        <p:spPr>
          <a:xfrm>
            <a:off x="0" y="6649200"/>
            <a:ext cx="12192000" cy="2088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</p:txBody>
      </p:sp>
      <p:sp>
        <p:nvSpPr>
          <p:cNvPr id="5" name="슬라이드 번호 개체 틀 5">
            <a:extLst>
              <a:ext uri="{FF2B5EF4-FFF2-40B4-BE49-F238E27FC236}">
                <a16:creationId xmlns:a16="http://schemas.microsoft.com/office/drawing/2014/main" id="{AFB59304-70C6-42D2-AF35-A8B726CD5F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9E46E2-3B22-46D3-B3EA-CC159BA322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65772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ina_principal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직사각형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이등변 삼각형 8"/>
          <p:cNvSpPr/>
          <p:nvPr userDrawn="1"/>
        </p:nvSpPr>
        <p:spPr>
          <a:xfrm>
            <a:off x="1" y="0"/>
            <a:ext cx="12192000" cy="6857999"/>
          </a:xfrm>
          <a:prstGeom prst="triangle">
            <a:avLst>
              <a:gd name="adj" fmla="val 0"/>
            </a:avLst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이등변 삼각형 9"/>
          <p:cNvSpPr/>
          <p:nvPr userDrawn="1"/>
        </p:nvSpPr>
        <p:spPr>
          <a:xfrm rot="16200000">
            <a:off x="6413781" y="1079777"/>
            <a:ext cx="4158866" cy="7397577"/>
          </a:xfrm>
          <a:prstGeom prst="triangle">
            <a:avLst>
              <a:gd name="adj" fmla="val 100000"/>
            </a:avLst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25000">
                <a:schemeClr val="tx1">
                  <a:alpha val="34000"/>
                </a:scheme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/>
          <p:cNvSpPr/>
          <p:nvPr userDrawn="1"/>
        </p:nvSpPr>
        <p:spPr>
          <a:xfrm>
            <a:off x="208006" y="210065"/>
            <a:ext cx="11775988" cy="6437871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슬라이드 번호 개체 틀 5">
            <a:extLst>
              <a:ext uri="{FF2B5EF4-FFF2-40B4-BE49-F238E27FC236}">
                <a16:creationId xmlns:a16="http://schemas.microsoft.com/office/drawing/2014/main" id="{090AA129-1AAB-4468-AA0D-3E91380A9F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9E46E2-3B22-46D3-B3EA-CC159BA322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39041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as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5">
            <a:extLst>
              <a:ext uri="{FF2B5EF4-FFF2-40B4-BE49-F238E27FC236}">
                <a16:creationId xmlns:a16="http://schemas.microsoft.com/office/drawing/2014/main" id="{6CF36211-5F73-42AB-BD4F-8CD64AF806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9E46E2-3B22-46D3-B3EA-CC159BA322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35400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as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직사각형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이등변 삼각형 8"/>
          <p:cNvSpPr/>
          <p:nvPr userDrawn="1"/>
        </p:nvSpPr>
        <p:spPr>
          <a:xfrm>
            <a:off x="1" y="0"/>
            <a:ext cx="12192000" cy="6857999"/>
          </a:xfrm>
          <a:prstGeom prst="triangle">
            <a:avLst>
              <a:gd name="adj" fmla="val 0"/>
            </a:avLst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이등변 삼각형 9"/>
          <p:cNvSpPr/>
          <p:nvPr userDrawn="1"/>
        </p:nvSpPr>
        <p:spPr>
          <a:xfrm rot="16200000">
            <a:off x="6413781" y="1079777"/>
            <a:ext cx="4158866" cy="7397577"/>
          </a:xfrm>
          <a:prstGeom prst="triangle">
            <a:avLst>
              <a:gd name="adj" fmla="val 100000"/>
            </a:avLst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25000">
                <a:schemeClr val="tx1">
                  <a:alpha val="34000"/>
                </a:scheme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726D2835-D3AD-434A-B751-7A5A111707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9E46E2-3B22-46D3-B3EA-CC159BA322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23448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ien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5">
            <a:extLst>
              <a:ext uri="{FF2B5EF4-FFF2-40B4-BE49-F238E27FC236}">
                <a16:creationId xmlns:a16="http://schemas.microsoft.com/office/drawing/2014/main" id="{5D0F3BBA-0D9A-4D4D-9A2B-80309A3B8F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9E46E2-3B22-46D3-B3EA-CC159BA322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93862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9E46E2-3B22-46D3-B3EA-CC159BA322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23751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3" r:id="rId5"/>
    <p:sldLayoutId id="2147483651" r:id="rId6"/>
    <p:sldLayoutId id="2147483655" r:id="rId7"/>
    <p:sldLayoutId id="2147483656" r:id="rId8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inven.co.kr/webzine/news/?news=194223" TargetMode="Externa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Relationship Id="rId9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Relationship Id="rId9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23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83911" y="679444"/>
            <a:ext cx="327354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800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effectLst>
                  <a:outerShdw blurRad="25400" dist="25400" dir="2700000" algn="tl" rotWithShape="0">
                    <a:schemeClr val="bg2">
                      <a:lumMod val="50000"/>
                      <a:alpha val="75000"/>
                    </a:schemeClr>
                  </a:outerShdw>
                </a:effectLst>
                <a:latin typeface="+mj-lt"/>
                <a:ea typeface="나눔바른고딕 Light" panose="020B0603020101020101" pitchFamily="50" charset="-127"/>
              </a:rPr>
              <a:t>ESC</a:t>
            </a:r>
            <a:endParaRPr lang="en-US" altLang="ko-KR" sz="19900" dirty="0">
              <a:ln>
                <a:solidFill>
                  <a:schemeClr val="bg1">
                    <a:alpha val="25000"/>
                  </a:schemeClr>
                </a:solidFill>
              </a:ln>
              <a:solidFill>
                <a:schemeClr val="bg1"/>
              </a:solidFill>
              <a:effectLst>
                <a:outerShdw blurRad="25400" dist="25400" dir="2700000" algn="tl" rotWithShape="0">
                  <a:schemeClr val="bg2">
                    <a:lumMod val="50000"/>
                    <a:alpha val="75000"/>
                  </a:schemeClr>
                </a:outerShdw>
              </a:effectLst>
              <a:latin typeface="+mj-lt"/>
              <a:ea typeface="나눔바른고딕 Light" panose="020B060302010102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712519" y="4524503"/>
            <a:ext cx="3016332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9183090" y="5455280"/>
            <a:ext cx="2225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나눔바른고딕 UltraLight" panose="020B0603020101020101" pitchFamily="50" charset="-127"/>
              </a:rPr>
              <a:t>2014182025 </a:t>
            </a:r>
            <a:r>
              <a:rPr lang="ko-KR" altLang="en-US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나눔바른고딕 UltraLight" panose="020B0603020101020101" pitchFamily="50" charset="-127"/>
              </a:rPr>
              <a:t>여도현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179131" y="5785639"/>
            <a:ext cx="2225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나눔바른고딕 UltraLight" panose="020B0603020101020101" pitchFamily="50" charset="-127"/>
              </a:rPr>
              <a:t>2015184003 </a:t>
            </a:r>
            <a:r>
              <a:rPr lang="ko-KR" altLang="en-US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나눔바른고딕 UltraLight" panose="020B0603020101020101" pitchFamily="50" charset="-127"/>
              </a:rPr>
              <a:t>강아영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160745" y="6116000"/>
            <a:ext cx="2239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나눔바른고딕 UltraLight" panose="020B0603020101020101" pitchFamily="50" charset="-127"/>
              </a:rPr>
              <a:t>2016184016 </a:t>
            </a:r>
            <a:r>
              <a:rPr lang="ko-KR" altLang="en-US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나눔바른고딕 UltraLight" panose="020B0603020101020101" pitchFamily="50" charset="-127"/>
              </a:rPr>
              <a:t>박  연</a:t>
            </a:r>
          </a:p>
        </p:txBody>
      </p:sp>
      <p:cxnSp>
        <p:nvCxnSpPr>
          <p:cNvPr id="17" name="직선 연결선 16"/>
          <p:cNvCxnSpPr/>
          <p:nvPr/>
        </p:nvCxnSpPr>
        <p:spPr>
          <a:xfrm>
            <a:off x="11325340" y="5455280"/>
            <a:ext cx="866660" cy="0"/>
          </a:xfrm>
          <a:prstGeom prst="line">
            <a:avLst/>
          </a:prstGeom>
          <a:ln w="3175">
            <a:solidFill>
              <a:schemeClr val="bg1">
                <a:alpha val="56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12026745" y="473724"/>
            <a:ext cx="0" cy="5618375"/>
          </a:xfrm>
          <a:prstGeom prst="line">
            <a:avLst/>
          </a:prstGeom>
          <a:ln w="3175">
            <a:solidFill>
              <a:schemeClr val="bg1">
                <a:alpha val="56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D2368FCE-39DC-4EED-A35D-AA010DF642F4}"/>
              </a:ext>
            </a:extLst>
          </p:cNvPr>
          <p:cNvSpPr/>
          <p:nvPr/>
        </p:nvSpPr>
        <p:spPr>
          <a:xfrm>
            <a:off x="1005178" y="5083948"/>
            <a:ext cx="2368269" cy="123443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8923C25-F620-4B53-86AC-8B61ADD70D19}"/>
              </a:ext>
            </a:extLst>
          </p:cNvPr>
          <p:cNvCxnSpPr>
            <a:cxnSpLocks/>
          </p:cNvCxnSpPr>
          <p:nvPr/>
        </p:nvCxnSpPr>
        <p:spPr>
          <a:xfrm>
            <a:off x="996696" y="5455280"/>
            <a:ext cx="2376751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08225CF-3C75-47F0-81BA-5374448934E3}"/>
              </a:ext>
            </a:extLst>
          </p:cNvPr>
          <p:cNvSpPr txBox="1"/>
          <p:nvPr/>
        </p:nvSpPr>
        <p:spPr>
          <a:xfrm>
            <a:off x="1526361" y="5085948"/>
            <a:ext cx="17739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a영고딕M" panose="02020600000000000000" pitchFamily="18" charset="-127"/>
                <a:ea typeface="a영고딕M" panose="02020600000000000000" pitchFamily="18" charset="-127"/>
              </a:rPr>
              <a:t>교수님 서명</a:t>
            </a:r>
          </a:p>
        </p:txBody>
      </p:sp>
    </p:spTree>
    <p:extLst>
      <p:ext uri="{BB962C8B-B14F-4D97-AF65-F5344CB8AC3E}">
        <p14:creationId xmlns:p14="http://schemas.microsoft.com/office/powerpoint/2010/main" val="2686033343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D782437-9B69-4776-BEBA-8622AD0B76BB}"/>
              </a:ext>
            </a:extLst>
          </p:cNvPr>
          <p:cNvSpPr txBox="1"/>
          <p:nvPr/>
        </p:nvSpPr>
        <p:spPr>
          <a:xfrm>
            <a:off x="9329859" y="555721"/>
            <a:ext cx="23903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3600" spc="-150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기술적 요소</a:t>
            </a:r>
            <a:endParaRPr lang="ko-KR" altLang="en-US" sz="3200" spc="-150" dirty="0">
              <a:ln>
                <a:solidFill>
                  <a:schemeClr val="tx1">
                    <a:lumMod val="75000"/>
                    <a:lumOff val="25000"/>
                    <a:alpha val="2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013222B-2CE0-421F-AC1C-37FB20811C5F}"/>
              </a:ext>
            </a:extLst>
          </p:cNvPr>
          <p:cNvCxnSpPr/>
          <p:nvPr/>
        </p:nvCxnSpPr>
        <p:spPr>
          <a:xfrm>
            <a:off x="11855249" y="396029"/>
            <a:ext cx="0" cy="646619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E6B38206-FAE5-43F6-9605-4E7D6AAD4FF3}"/>
              </a:ext>
            </a:extLst>
          </p:cNvPr>
          <p:cNvCxnSpPr/>
          <p:nvPr/>
        </p:nvCxnSpPr>
        <p:spPr>
          <a:xfrm>
            <a:off x="11318716" y="528351"/>
            <a:ext cx="684000" cy="0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259A841-0FB7-4616-A77C-453800BE6E71}"/>
              </a:ext>
            </a:extLst>
          </p:cNvPr>
          <p:cNvSpPr txBox="1"/>
          <p:nvPr/>
        </p:nvSpPr>
        <p:spPr>
          <a:xfrm>
            <a:off x="9689845" y="1323158"/>
            <a:ext cx="208589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defRPr>
            </a:lvl1pPr>
          </a:lstStyle>
          <a:p>
            <a:pPr algn="r"/>
            <a:r>
              <a:rPr lang="ko-KR" altLang="en-US" sz="1100" dirty="0" err="1">
                <a:latin typeface="a영고딕L" panose="02020600000000000000" pitchFamily="18" charset="-127"/>
                <a:ea typeface="a영고딕L" panose="02020600000000000000" pitchFamily="18" charset="-127"/>
              </a:rPr>
              <a:t>트위치</a:t>
            </a:r>
            <a:r>
              <a:rPr lang="ko-KR" altLang="en-US" sz="1100" dirty="0">
                <a:latin typeface="a영고딕L" panose="02020600000000000000" pitchFamily="18" charset="-127"/>
                <a:ea typeface="a영고딕L" panose="02020600000000000000" pitchFamily="18" charset="-127"/>
              </a:rPr>
              <a:t> </a:t>
            </a:r>
            <a:r>
              <a:rPr lang="en-US" altLang="ko-KR" sz="1100" dirty="0">
                <a:latin typeface="a영고딕L" panose="02020600000000000000" pitchFamily="18" charset="-127"/>
                <a:ea typeface="a영고딕L" panose="02020600000000000000" pitchFamily="18" charset="-127"/>
              </a:rPr>
              <a:t>API </a:t>
            </a:r>
            <a:r>
              <a:rPr lang="ko-KR" altLang="en-US" sz="1100" dirty="0">
                <a:latin typeface="a영고딕L" panose="02020600000000000000" pitchFamily="18" charset="-127"/>
                <a:ea typeface="a영고딕L" panose="02020600000000000000" pitchFamily="18" charset="-127"/>
              </a:rPr>
              <a:t>연동</a:t>
            </a:r>
            <a:r>
              <a:rPr lang="en-US" altLang="ko-KR" sz="1100" dirty="0">
                <a:latin typeface="a영고딕L" panose="02020600000000000000" pitchFamily="18" charset="-127"/>
                <a:ea typeface="a영고딕L" panose="02020600000000000000" pitchFamily="18" charset="-127"/>
              </a:rPr>
              <a:t>&amp;</a:t>
            </a:r>
            <a:r>
              <a:rPr lang="ko-KR" altLang="en-US" sz="1100" dirty="0">
                <a:latin typeface="a영고딕L" panose="02020600000000000000" pitchFamily="18" charset="-127"/>
                <a:ea typeface="a영고딕L" panose="02020600000000000000" pitchFamily="18" charset="-127"/>
              </a:rPr>
              <a:t>심박수 피드백</a:t>
            </a:r>
          </a:p>
          <a:p>
            <a:pPr algn="r"/>
            <a:endParaRPr lang="ko-KR" altLang="en-US" sz="1100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2A9141B3-8DDE-4C17-91AF-D0246D86BA63}"/>
              </a:ext>
            </a:extLst>
          </p:cNvPr>
          <p:cNvCxnSpPr/>
          <p:nvPr/>
        </p:nvCxnSpPr>
        <p:spPr>
          <a:xfrm>
            <a:off x="6822426" y="1215304"/>
            <a:ext cx="3028745" cy="0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02C6169-51A4-4C6F-9DC0-BBA61AA47407}"/>
              </a:ext>
            </a:extLst>
          </p:cNvPr>
          <p:cNvSpPr txBox="1"/>
          <p:nvPr/>
        </p:nvSpPr>
        <p:spPr>
          <a:xfrm>
            <a:off x="1938098" y="1628301"/>
            <a:ext cx="8084791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a영고딕L" panose="02020600000000000000" pitchFamily="18" charset="-127"/>
                <a:ea typeface="a영고딕L" panose="02020600000000000000" pitchFamily="18" charset="-127"/>
              </a:rPr>
              <a:t>- </a:t>
            </a:r>
            <a:r>
              <a:rPr lang="ko-KR" altLang="en-US" sz="2800" dirty="0" err="1">
                <a:latin typeface="a영고딕L" panose="02020600000000000000" pitchFamily="18" charset="-127"/>
                <a:ea typeface="a영고딕L" panose="02020600000000000000" pitchFamily="18" charset="-127"/>
              </a:rPr>
              <a:t>트위치</a:t>
            </a:r>
            <a:r>
              <a:rPr lang="ko-KR" altLang="en-US" sz="2800" dirty="0">
                <a:latin typeface="a영고딕L" panose="02020600000000000000" pitchFamily="18" charset="-127"/>
                <a:ea typeface="a영고딕L" panose="02020600000000000000" pitchFamily="18" charset="-127"/>
              </a:rPr>
              <a:t> 투표 기능 연동</a:t>
            </a:r>
            <a:endParaRPr lang="en-US" altLang="ko-KR" sz="2800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endParaRPr lang="en-US" altLang="ko-KR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 C#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과 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.NET Framework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를 통해서 투표 사이트를 파싱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, 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파싱 함수를 단축키에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 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지정하여 게임 플레이 중에 특정키를 누르면 투표가 시작될 수 있게 하여 시청자의 채팅정보를 수집하여 투표결과를 채팅창에 표시하고 결과에 대한 값을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 </a:t>
            </a:r>
            <a:r>
              <a:rPr lang="ko-KR" altLang="en-US" dirty="0" err="1">
                <a:latin typeface="a영고딕L" panose="02020600000000000000" pitchFamily="18" charset="-127"/>
                <a:ea typeface="a영고딕L" panose="02020600000000000000" pitchFamily="18" charset="-127"/>
              </a:rPr>
              <a:t>트위치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 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chat API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를 통해 수집해 게임 내에 반영한다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EABFC3B-3128-4CF6-9814-751D467A5728}"/>
              </a:ext>
            </a:extLst>
          </p:cNvPr>
          <p:cNvSpPr txBox="1"/>
          <p:nvPr/>
        </p:nvSpPr>
        <p:spPr>
          <a:xfrm>
            <a:off x="1938098" y="3892056"/>
            <a:ext cx="7751747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ko-KR" altLang="en-US" sz="2800" dirty="0">
                <a:latin typeface="a영고딕L" panose="02020600000000000000" pitchFamily="18" charset="-127"/>
                <a:ea typeface="a영고딕L" panose="02020600000000000000" pitchFamily="18" charset="-127"/>
              </a:rPr>
              <a:t>심박수 데이터 반영</a:t>
            </a:r>
            <a:endParaRPr lang="en-US" altLang="ko-KR" sz="2800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endParaRPr lang="en-US" altLang="ko-KR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 1. </a:t>
            </a:r>
            <a:r>
              <a:rPr lang="en-US" altLang="ko-KR" dirty="0" err="1">
                <a:latin typeface="a영고딕L" panose="02020600000000000000" pitchFamily="18" charset="-127"/>
                <a:ea typeface="a영고딕L" panose="02020600000000000000" pitchFamily="18" charset="-127"/>
              </a:rPr>
              <a:t>Miband_js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라는 미밴드 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SDK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로 </a:t>
            </a:r>
            <a:r>
              <a:rPr lang="en-US" altLang="ko-KR" dirty="0" err="1">
                <a:latin typeface="a영고딕L" panose="02020600000000000000" pitchFamily="18" charset="-127"/>
                <a:ea typeface="a영고딕L" panose="02020600000000000000" pitchFamily="18" charset="-127"/>
              </a:rPr>
              <a:t>WebBluetooth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 API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를 이용하여 심박수 데이터를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 CSV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로 저장한 후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 C#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으로 </a:t>
            </a:r>
            <a:r>
              <a:rPr lang="ko-KR" altLang="en-US" dirty="0" err="1">
                <a:latin typeface="a영고딕L" panose="02020600000000000000" pitchFamily="18" charset="-127"/>
                <a:ea typeface="a영고딕L" panose="02020600000000000000" pitchFamily="18" charset="-127"/>
              </a:rPr>
              <a:t>파일입출력을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 한다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.</a:t>
            </a:r>
            <a:endParaRPr lang="ko-KR" altLang="en-US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endParaRPr lang="en-US" altLang="ko-KR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 2. </a:t>
            </a:r>
            <a:r>
              <a:rPr lang="en-US" altLang="ko-KR" dirty="0" err="1">
                <a:latin typeface="a영고딕L" panose="02020600000000000000" pitchFamily="18" charset="-127"/>
                <a:ea typeface="a영고딕L" panose="02020600000000000000" pitchFamily="18" charset="-127"/>
              </a:rPr>
              <a:t>Miband_js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라는 미밴드 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SDK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로 심박수 데이터를 텍스트파일로 저장한 후에 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C#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에서 텍스트를 </a:t>
            </a:r>
            <a:r>
              <a:rPr lang="ko-KR" altLang="en-US" dirty="0" err="1">
                <a:latin typeface="a영고딕L" panose="02020600000000000000" pitchFamily="18" charset="-127"/>
                <a:ea typeface="a영고딕L" panose="02020600000000000000" pitchFamily="18" charset="-127"/>
              </a:rPr>
              <a:t>파싱한다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.</a:t>
            </a:r>
            <a:endParaRPr lang="ko-KR" altLang="en-US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554569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36746F64-6E39-4431-BF54-60D7DFC27F9D}"/>
              </a:ext>
            </a:extLst>
          </p:cNvPr>
          <p:cNvSpPr/>
          <p:nvPr/>
        </p:nvSpPr>
        <p:spPr>
          <a:xfrm>
            <a:off x="5490255" y="1735148"/>
            <a:ext cx="6512461" cy="4301486"/>
          </a:xfrm>
          <a:prstGeom prst="roundRect">
            <a:avLst>
              <a:gd name="adj" fmla="val 9214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6636654F-3625-4904-969B-244F13401CDF}"/>
              </a:ext>
            </a:extLst>
          </p:cNvPr>
          <p:cNvSpPr/>
          <p:nvPr/>
        </p:nvSpPr>
        <p:spPr>
          <a:xfrm>
            <a:off x="1060299" y="1735148"/>
            <a:ext cx="4236064" cy="4301486"/>
          </a:xfrm>
          <a:prstGeom prst="roundRect">
            <a:avLst>
              <a:gd name="adj" fmla="val 9214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782437-9B69-4776-BEBA-8622AD0B76BB}"/>
              </a:ext>
            </a:extLst>
          </p:cNvPr>
          <p:cNvSpPr txBox="1"/>
          <p:nvPr/>
        </p:nvSpPr>
        <p:spPr>
          <a:xfrm>
            <a:off x="8582861" y="555721"/>
            <a:ext cx="31373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3600" spc="-150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타게임과의 비교</a:t>
            </a:r>
            <a:endParaRPr lang="ko-KR" altLang="en-US" sz="3200" spc="-150" dirty="0">
              <a:ln>
                <a:solidFill>
                  <a:schemeClr val="tx1">
                    <a:lumMod val="75000"/>
                    <a:lumOff val="25000"/>
                    <a:alpha val="2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013222B-2CE0-421F-AC1C-37FB20811C5F}"/>
              </a:ext>
            </a:extLst>
          </p:cNvPr>
          <p:cNvCxnSpPr/>
          <p:nvPr/>
        </p:nvCxnSpPr>
        <p:spPr>
          <a:xfrm>
            <a:off x="11855249" y="396029"/>
            <a:ext cx="0" cy="646619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E6B38206-FAE5-43F6-9605-4E7D6AAD4FF3}"/>
              </a:ext>
            </a:extLst>
          </p:cNvPr>
          <p:cNvCxnSpPr/>
          <p:nvPr/>
        </p:nvCxnSpPr>
        <p:spPr>
          <a:xfrm>
            <a:off x="11318716" y="528351"/>
            <a:ext cx="684000" cy="0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2A9141B3-8DDE-4C17-91AF-D0246D86BA63}"/>
              </a:ext>
            </a:extLst>
          </p:cNvPr>
          <p:cNvCxnSpPr/>
          <p:nvPr/>
        </p:nvCxnSpPr>
        <p:spPr>
          <a:xfrm>
            <a:off x="6822435" y="1552003"/>
            <a:ext cx="3028745" cy="0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C4D4657-9E00-4F5D-A64A-EE6E0E0024C5}"/>
              </a:ext>
            </a:extLst>
          </p:cNvPr>
          <p:cNvSpPr txBox="1"/>
          <p:nvPr/>
        </p:nvSpPr>
        <p:spPr>
          <a:xfrm>
            <a:off x="5665462" y="1692054"/>
            <a:ext cx="6076763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1600" dirty="0">
              <a:solidFill>
                <a:schemeClr val="bg1">
                  <a:lumMod val="9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우리 게임 </a:t>
            </a:r>
            <a:endParaRPr lang="en-US" altLang="ko-KR" sz="2000" dirty="0">
              <a:solidFill>
                <a:schemeClr val="bg1">
                  <a:lumMod val="9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endParaRPr lang="en-US" altLang="ko-KR" sz="2000" dirty="0">
              <a:solidFill>
                <a:schemeClr val="bg1">
                  <a:lumMod val="9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 1</a:t>
            </a:r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인칭 </a:t>
            </a: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+ </a:t>
            </a:r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심박수 </a:t>
            </a: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, </a:t>
            </a:r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스릴</a:t>
            </a: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-&gt;  </a:t>
            </a:r>
            <a:r>
              <a:rPr lang="ko-KR" altLang="en-US" sz="2000" b="1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몰입도</a:t>
            </a:r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가 높아 시청자들을 사로잡기에 적합하다</a:t>
            </a:r>
          </a:p>
          <a:p>
            <a:endParaRPr lang="en-US" altLang="ko-KR" sz="2000" dirty="0">
              <a:solidFill>
                <a:schemeClr val="bg1">
                  <a:lumMod val="9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r>
              <a:rPr lang="ko-KR" altLang="en-US" sz="2000" dirty="0" err="1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트위치</a:t>
            </a:r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 투표 기능으로 시청자들의 </a:t>
            </a:r>
            <a:r>
              <a:rPr lang="ko-KR" altLang="en-US" sz="2000" b="1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참여도</a:t>
            </a:r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가 높다</a:t>
            </a:r>
            <a:endParaRPr lang="en-US" altLang="ko-KR" sz="2000" dirty="0">
              <a:solidFill>
                <a:schemeClr val="bg1">
                  <a:lumMod val="9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endParaRPr lang="ko-KR" altLang="en-US" sz="2000" dirty="0">
              <a:solidFill>
                <a:schemeClr val="bg1">
                  <a:lumMod val="9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조작법과 </a:t>
            </a: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UI</a:t>
            </a:r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가 간단하다 </a:t>
            </a: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-&gt; </a:t>
            </a:r>
            <a:r>
              <a:rPr lang="ko-KR" altLang="en-US" sz="2000" b="1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진입 장벽이 낮다</a:t>
            </a:r>
          </a:p>
          <a:p>
            <a:endParaRPr lang="ko-KR" altLang="en-US" sz="2000" dirty="0">
              <a:solidFill>
                <a:schemeClr val="bg1">
                  <a:lumMod val="9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endParaRPr lang="ko-KR" altLang="en-US" sz="2000" dirty="0">
              <a:solidFill>
                <a:schemeClr val="bg1">
                  <a:lumMod val="9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r>
              <a:rPr lang="ko-KR" altLang="en-US" sz="2000" dirty="0" err="1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로그라이크</a:t>
            </a:r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 형식으로 </a:t>
            </a:r>
            <a:r>
              <a:rPr lang="ko-KR" altLang="en-US" sz="2000" b="1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매번 다른 플레이</a:t>
            </a: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, </a:t>
            </a:r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다른 상황이 연출 </a:t>
            </a: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-&gt; </a:t>
            </a:r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다양한 재미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6EDD763-305D-4EF4-A5FC-ABE6BC00A554}"/>
              </a:ext>
            </a:extLst>
          </p:cNvPr>
          <p:cNvSpPr txBox="1"/>
          <p:nvPr/>
        </p:nvSpPr>
        <p:spPr>
          <a:xfrm>
            <a:off x="1138212" y="2004761"/>
            <a:ext cx="5684223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타 게임 </a:t>
            </a: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(</a:t>
            </a:r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높은 순위에 있는 게임들</a:t>
            </a: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) :</a:t>
            </a:r>
            <a:endParaRPr lang="ko-KR" altLang="en-US" sz="2000" dirty="0">
              <a:solidFill>
                <a:schemeClr val="bg1">
                  <a:lumMod val="9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ex </a:t>
            </a:r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롤</a:t>
            </a: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,</a:t>
            </a:r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 포트나이트</a:t>
            </a: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,</a:t>
            </a:r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 </a:t>
            </a:r>
            <a:r>
              <a:rPr lang="ko-KR" altLang="en-US" sz="2000" dirty="0" err="1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배틀그라운드</a:t>
            </a:r>
            <a:endParaRPr lang="ko-KR" altLang="en-US" sz="2000" dirty="0">
              <a:solidFill>
                <a:schemeClr val="bg1">
                  <a:lumMod val="9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endParaRPr lang="en-US" altLang="ko-KR" sz="2000" dirty="0">
              <a:solidFill>
                <a:schemeClr val="bg1">
                  <a:lumMod val="9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3</a:t>
            </a:r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인칭 </a:t>
            </a: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+</a:t>
            </a:r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 무난한 플레이</a:t>
            </a:r>
            <a:endParaRPr lang="en-US" altLang="ko-KR" sz="2000" dirty="0">
              <a:solidFill>
                <a:schemeClr val="bg1">
                  <a:lumMod val="9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endParaRPr lang="en-US" altLang="ko-KR" sz="2000" dirty="0">
              <a:solidFill>
                <a:schemeClr val="bg1">
                  <a:lumMod val="9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게임 속 시청자 참여가 없다</a:t>
            </a:r>
            <a:endParaRPr lang="en-US" altLang="ko-KR" sz="2000" dirty="0">
              <a:solidFill>
                <a:schemeClr val="bg1">
                  <a:lumMod val="9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endParaRPr lang="en-US" altLang="ko-KR" sz="2000" dirty="0">
              <a:solidFill>
                <a:schemeClr val="bg1">
                  <a:lumMod val="9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조작법</a:t>
            </a: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, </a:t>
            </a:r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게임 난이도가 어렵다 </a:t>
            </a:r>
            <a:endParaRPr lang="en-US" altLang="ko-KR" sz="2000" dirty="0">
              <a:solidFill>
                <a:schemeClr val="bg1">
                  <a:lumMod val="9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-&gt; </a:t>
            </a:r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진입장벽이 높다</a:t>
            </a:r>
            <a:endParaRPr lang="en-US" altLang="ko-KR" sz="2000" dirty="0">
              <a:solidFill>
                <a:schemeClr val="bg1">
                  <a:lumMod val="9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endParaRPr lang="ko-KR" altLang="en-US" sz="2000" dirty="0">
              <a:solidFill>
                <a:schemeClr val="bg1">
                  <a:lumMod val="9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항상 플레이 </a:t>
            </a:r>
            <a:r>
              <a:rPr lang="ko-KR" altLang="en-US" sz="2000" dirty="0" err="1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맵이</a:t>
            </a:r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 똑같다</a:t>
            </a: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.</a:t>
            </a:r>
          </a:p>
          <a:p>
            <a:endParaRPr lang="ko-KR" altLang="en-US" sz="2000" dirty="0">
              <a:solidFill>
                <a:schemeClr val="bg1">
                  <a:lumMod val="9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endParaRPr lang="ko-KR" altLang="en-US" sz="1600" dirty="0">
              <a:solidFill>
                <a:schemeClr val="bg1">
                  <a:lumMod val="9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365280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0B65094C-9FBA-4E97-B8DA-0E7F9633FA81}"/>
              </a:ext>
            </a:extLst>
          </p:cNvPr>
          <p:cNvSpPr/>
          <p:nvPr/>
        </p:nvSpPr>
        <p:spPr>
          <a:xfrm>
            <a:off x="189969" y="2207204"/>
            <a:ext cx="3920388" cy="4301486"/>
          </a:xfrm>
          <a:prstGeom prst="roundRect">
            <a:avLst>
              <a:gd name="adj" fmla="val 9214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683302" y="555721"/>
            <a:ext cx="50369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3600" spc="-150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역할분담 및 일정 세부화</a:t>
            </a:r>
            <a:endParaRPr lang="ko-KR" altLang="en-US" sz="3200" spc="-150" dirty="0">
              <a:ln>
                <a:solidFill>
                  <a:schemeClr val="tx1">
                    <a:lumMod val="75000"/>
                    <a:lumOff val="25000"/>
                    <a:alpha val="2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11855249" y="396029"/>
            <a:ext cx="0" cy="646619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1318716" y="528351"/>
            <a:ext cx="684000" cy="0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BA73FF57-0F2E-4F25-96E9-0B880FC92E0F}"/>
              </a:ext>
            </a:extLst>
          </p:cNvPr>
          <p:cNvCxnSpPr/>
          <p:nvPr/>
        </p:nvCxnSpPr>
        <p:spPr>
          <a:xfrm>
            <a:off x="6822426" y="1419491"/>
            <a:ext cx="3028745" cy="0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1DC9CF7-F598-489B-8B48-27A489B5009B}"/>
              </a:ext>
            </a:extLst>
          </p:cNvPr>
          <p:cNvSpPr txBox="1"/>
          <p:nvPr/>
        </p:nvSpPr>
        <p:spPr>
          <a:xfrm>
            <a:off x="491814" y="2446296"/>
            <a:ext cx="3475925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맵 </a:t>
            </a:r>
            <a:r>
              <a:rPr lang="en-US" altLang="ko-KR" sz="2400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/ </a:t>
            </a:r>
            <a:r>
              <a:rPr lang="ko-KR" altLang="en-US" sz="2400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오브젝트 랜덤 배치</a:t>
            </a:r>
            <a:endParaRPr lang="en-US" altLang="ko-KR" sz="2400" dirty="0">
              <a:solidFill>
                <a:schemeClr val="bg1"/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br>
              <a:rPr lang="en-US" altLang="ko-KR" sz="2400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</a:br>
            <a:r>
              <a:rPr lang="ko-KR" altLang="en-US" sz="2400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캐릭터 애니메이션 구현</a:t>
            </a:r>
            <a:endParaRPr lang="en-US" altLang="ko-KR" sz="2400" dirty="0">
              <a:solidFill>
                <a:schemeClr val="bg1"/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endParaRPr lang="en-US" altLang="ko-KR" sz="2400" dirty="0">
              <a:solidFill>
                <a:schemeClr val="bg1"/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r>
              <a:rPr lang="ko-KR" altLang="en-US" sz="2400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조명</a:t>
            </a:r>
            <a:r>
              <a:rPr lang="en-US" altLang="ko-KR" sz="2400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/</a:t>
            </a:r>
            <a:r>
              <a:rPr lang="ko-KR" altLang="en-US" sz="2400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그림자 최적화</a:t>
            </a:r>
            <a:endParaRPr lang="en-US" altLang="ko-KR" sz="2400" dirty="0">
              <a:solidFill>
                <a:schemeClr val="bg1"/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endParaRPr lang="en-US" altLang="ko-KR" sz="2400" dirty="0">
              <a:solidFill>
                <a:schemeClr val="bg1"/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r>
              <a:rPr lang="ko-KR" altLang="en-US" sz="2400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적 </a:t>
            </a:r>
            <a:r>
              <a:rPr lang="en-US" altLang="ko-KR" sz="2400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FSM </a:t>
            </a:r>
            <a:r>
              <a:rPr lang="ko-KR" altLang="en-US" sz="2400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구현</a:t>
            </a:r>
            <a:endParaRPr lang="en-US" altLang="ko-KR" sz="2400" dirty="0">
              <a:solidFill>
                <a:schemeClr val="bg1"/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endParaRPr lang="en-US" altLang="ko-KR" sz="2400" dirty="0">
              <a:solidFill>
                <a:schemeClr val="bg1"/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r>
              <a:rPr lang="ko-KR" altLang="en-US" sz="2400" dirty="0" err="1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트위치</a:t>
            </a:r>
            <a:r>
              <a:rPr lang="en-US" altLang="ko-KR" sz="2400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/</a:t>
            </a:r>
            <a:r>
              <a:rPr lang="ko-KR" altLang="en-US" sz="2400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심박수 연동에 따른 변화 구현</a:t>
            </a:r>
            <a:endParaRPr lang="en-US" altLang="ko-KR" sz="2400" dirty="0">
              <a:solidFill>
                <a:schemeClr val="bg1"/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endParaRPr lang="en-US" altLang="ko-KR" sz="2400" dirty="0">
              <a:solidFill>
                <a:schemeClr val="bg1"/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FBA0B758-7188-4ED0-BCA6-83114CB5C17C}"/>
              </a:ext>
            </a:extLst>
          </p:cNvPr>
          <p:cNvSpPr/>
          <p:nvPr/>
        </p:nvSpPr>
        <p:spPr>
          <a:xfrm>
            <a:off x="4150893" y="2217559"/>
            <a:ext cx="3920388" cy="4301486"/>
          </a:xfrm>
          <a:prstGeom prst="roundRect">
            <a:avLst>
              <a:gd name="adj" fmla="val 9214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ABCBCA0-A2DE-4F33-BBE2-4FC14843B552}"/>
              </a:ext>
            </a:extLst>
          </p:cNvPr>
          <p:cNvSpPr txBox="1"/>
          <p:nvPr/>
        </p:nvSpPr>
        <p:spPr>
          <a:xfrm>
            <a:off x="4355080" y="2456651"/>
            <a:ext cx="3581557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모델링</a:t>
            </a:r>
          </a:p>
          <a:p>
            <a:r>
              <a:rPr lang="ko-KR" altLang="en-US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배경</a:t>
            </a:r>
            <a:r>
              <a:rPr lang="en-US" altLang="ko-KR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사물 오브젝트 </a:t>
            </a:r>
            <a:r>
              <a:rPr lang="en-US" altLang="ko-KR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/ </a:t>
            </a:r>
            <a:r>
              <a:rPr lang="ko-KR" altLang="en-US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캐릭터</a:t>
            </a:r>
          </a:p>
          <a:p>
            <a:r>
              <a:rPr lang="en-US" altLang="ko-KR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3dmax</a:t>
            </a:r>
            <a:r>
              <a:rPr lang="ko-KR" altLang="en-US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에서 간단한 틀 </a:t>
            </a:r>
            <a:endParaRPr lang="en-US" altLang="ko-KR" dirty="0">
              <a:solidFill>
                <a:schemeClr val="bg1"/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r>
              <a:rPr lang="en-US" altLang="ko-KR" dirty="0" err="1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Zbrush</a:t>
            </a:r>
            <a:r>
              <a:rPr lang="ko-KR" altLang="en-US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에서 디테일한 </a:t>
            </a:r>
            <a:r>
              <a:rPr lang="ko-KR" altLang="en-US" dirty="0" err="1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스컬핑</a:t>
            </a:r>
            <a:endParaRPr lang="ko-KR" altLang="en-US" dirty="0">
              <a:solidFill>
                <a:schemeClr val="bg1"/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r>
              <a:rPr lang="en-US" altLang="ko-KR" dirty="0" err="1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Zbrush</a:t>
            </a:r>
            <a:r>
              <a:rPr lang="en-US" altLang="ko-KR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 texture painter</a:t>
            </a:r>
            <a:r>
              <a:rPr lang="ko-KR" altLang="en-US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를 이용한 실사 페인팅 </a:t>
            </a:r>
            <a:r>
              <a:rPr lang="en-US" altLang="ko-KR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+ substance painter </a:t>
            </a:r>
            <a:r>
              <a:rPr lang="ko-KR" altLang="en-US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맵핑</a:t>
            </a:r>
            <a:r>
              <a:rPr lang="en-US" altLang="ko-KR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(</a:t>
            </a:r>
            <a:r>
              <a:rPr lang="ko-KR" altLang="en-US" dirty="0" err="1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재질감</a:t>
            </a:r>
            <a:r>
              <a:rPr lang="ko-KR" altLang="en-US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 표현</a:t>
            </a:r>
            <a:r>
              <a:rPr lang="en-US" altLang="ko-KR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)</a:t>
            </a:r>
          </a:p>
          <a:p>
            <a:endParaRPr lang="en-US" altLang="ko-KR" sz="2400" dirty="0">
              <a:solidFill>
                <a:schemeClr val="bg1"/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r>
              <a:rPr lang="ko-KR" altLang="en-US" sz="2400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애니메이션</a:t>
            </a:r>
            <a:endParaRPr lang="en-US" altLang="ko-KR" sz="2400" dirty="0">
              <a:solidFill>
                <a:schemeClr val="bg1"/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endParaRPr lang="en-US" altLang="ko-KR" sz="2400" dirty="0">
              <a:solidFill>
                <a:schemeClr val="bg1"/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r>
              <a:rPr lang="ko-KR" altLang="en-US" sz="2400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이펙트</a:t>
            </a:r>
            <a:endParaRPr lang="en-US" altLang="ko-KR" sz="2400" dirty="0">
              <a:solidFill>
                <a:schemeClr val="bg1"/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439464CE-1187-4122-86B9-E68CAAA36146}"/>
              </a:ext>
            </a:extLst>
          </p:cNvPr>
          <p:cNvSpPr/>
          <p:nvPr/>
        </p:nvSpPr>
        <p:spPr>
          <a:xfrm>
            <a:off x="8111818" y="2219033"/>
            <a:ext cx="3920388" cy="4301486"/>
          </a:xfrm>
          <a:prstGeom prst="roundRect">
            <a:avLst>
              <a:gd name="adj" fmla="val 9214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8A3C96C-D0C1-4119-8ECA-25432C24A4BB}"/>
              </a:ext>
            </a:extLst>
          </p:cNvPr>
          <p:cNvSpPr txBox="1"/>
          <p:nvPr/>
        </p:nvSpPr>
        <p:spPr>
          <a:xfrm>
            <a:off x="8239140" y="2434950"/>
            <a:ext cx="3793066" cy="3993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트위치</a:t>
            </a:r>
            <a:r>
              <a:rPr lang="ko-KR" altLang="en-US" sz="2400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 투표 기능 연동</a:t>
            </a:r>
            <a:endParaRPr lang="en-US" altLang="ko-KR" sz="2400" dirty="0">
              <a:solidFill>
                <a:schemeClr val="bg1"/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endParaRPr lang="en-US" altLang="ko-KR" sz="2400" dirty="0">
              <a:solidFill>
                <a:schemeClr val="bg1"/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r>
              <a:rPr lang="ko-KR" altLang="en-US" sz="2400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심박수 데이터 반영</a:t>
            </a:r>
            <a:endParaRPr lang="en-US" altLang="ko-KR" sz="2400" dirty="0">
              <a:solidFill>
                <a:schemeClr val="bg1"/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pPr marL="342900" indent="-342900">
              <a:lnSpc>
                <a:spcPts val="2700"/>
              </a:lnSpc>
              <a:buAutoNum type="arabicPeriod"/>
            </a:pPr>
            <a:r>
              <a:rPr lang="en-US" altLang="ko-KR" sz="1600" b="1" dirty="0" err="1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Miband_SDK</a:t>
            </a:r>
            <a:r>
              <a:rPr lang="en-US" altLang="ko-KR" sz="1600" b="1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 </a:t>
            </a:r>
            <a:r>
              <a:rPr lang="ko-KR" altLang="en-US" sz="1600" b="1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분석</a:t>
            </a:r>
            <a:r>
              <a:rPr lang="en-US" altLang="ko-KR" sz="1600" b="1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(NodeJS)</a:t>
            </a:r>
          </a:p>
          <a:p>
            <a:pPr>
              <a:lnSpc>
                <a:spcPts val="2700"/>
              </a:lnSpc>
            </a:pPr>
            <a:r>
              <a:rPr lang="en-US" altLang="ko-KR" sz="1600" b="1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   NPM</a:t>
            </a:r>
            <a:r>
              <a:rPr lang="ko-KR" altLang="en-US" sz="1600" b="1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서버 사용 방법 익히기</a:t>
            </a:r>
            <a:endParaRPr lang="en-US" altLang="ko-KR" sz="1600" b="1" dirty="0">
              <a:solidFill>
                <a:schemeClr val="bg1"/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pPr>
              <a:lnSpc>
                <a:spcPts val="2700"/>
              </a:lnSpc>
            </a:pPr>
            <a:r>
              <a:rPr lang="en-US" altLang="ko-KR" sz="1600" b="1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2. NPM </a:t>
            </a:r>
            <a:r>
              <a:rPr lang="ko-KR" altLang="en-US" sz="1600" b="1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서버 오픈 후 </a:t>
            </a:r>
            <a:r>
              <a:rPr lang="en-US" altLang="ko-KR" sz="1600" b="1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Bluetooth </a:t>
            </a:r>
            <a:r>
              <a:rPr lang="ko-KR" altLang="en-US" sz="1600" b="1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연동 및</a:t>
            </a:r>
            <a:endParaRPr lang="en-US" altLang="ko-KR" sz="1600" b="1" dirty="0">
              <a:solidFill>
                <a:schemeClr val="bg1"/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pPr>
              <a:lnSpc>
                <a:spcPts val="2700"/>
              </a:lnSpc>
            </a:pPr>
            <a:r>
              <a:rPr lang="ko-KR" altLang="en-US" sz="1600" b="1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   </a:t>
            </a:r>
            <a:r>
              <a:rPr lang="en-US" altLang="ko-KR" sz="1600" b="1" dirty="0" err="1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Miband</a:t>
            </a:r>
            <a:r>
              <a:rPr lang="ko-KR" altLang="en-US" sz="1600" b="1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 연결 테스트</a:t>
            </a:r>
            <a:endParaRPr lang="en-US" altLang="ko-KR" sz="1600" b="1" dirty="0">
              <a:solidFill>
                <a:schemeClr val="bg1"/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pPr>
              <a:lnSpc>
                <a:spcPts val="2700"/>
              </a:lnSpc>
            </a:pPr>
            <a:r>
              <a:rPr lang="en-US" altLang="ko-KR" sz="1600" b="1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3. </a:t>
            </a:r>
            <a:r>
              <a:rPr lang="ko-KR" altLang="en-US" sz="1600" b="1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연동된 정보를 서버 내부 데이터로 저장</a:t>
            </a:r>
            <a:endParaRPr lang="en-US" altLang="ko-KR" sz="1600" b="1" dirty="0">
              <a:solidFill>
                <a:schemeClr val="bg1"/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pPr>
              <a:lnSpc>
                <a:spcPts val="2700"/>
              </a:lnSpc>
            </a:pPr>
            <a:r>
              <a:rPr lang="en-US" altLang="ko-KR" sz="1600" b="1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4. </a:t>
            </a:r>
            <a:r>
              <a:rPr lang="ko-KR" altLang="en-US" sz="1600" b="1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저장된 데이터를 </a:t>
            </a:r>
            <a:r>
              <a:rPr lang="en-US" altLang="ko-KR" sz="1600" b="1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C#</a:t>
            </a:r>
            <a:r>
              <a:rPr lang="ko-KR" altLang="en-US" sz="1600" b="1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에서 </a:t>
            </a:r>
            <a:r>
              <a:rPr lang="ko-KR" altLang="en-US" sz="1600" b="1" dirty="0" err="1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파싱하여</a:t>
            </a:r>
            <a:r>
              <a:rPr lang="ko-KR" altLang="en-US" sz="1600" b="1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 </a:t>
            </a:r>
            <a:endParaRPr lang="en-US" altLang="ko-KR" sz="1600" b="1" dirty="0">
              <a:solidFill>
                <a:schemeClr val="bg1"/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pPr>
              <a:lnSpc>
                <a:spcPts val="2700"/>
              </a:lnSpc>
            </a:pPr>
            <a:r>
              <a:rPr lang="en-US" altLang="ko-KR" sz="1600" b="1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   </a:t>
            </a:r>
            <a:r>
              <a:rPr lang="ko-KR" altLang="en-US" sz="1600" b="1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정보 처리</a:t>
            </a:r>
          </a:p>
          <a:p>
            <a:endParaRPr lang="en-US" altLang="ko-KR" sz="2400" dirty="0">
              <a:solidFill>
                <a:schemeClr val="bg1"/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C70C559D-4BEC-4B46-A998-EFA6410C5181}"/>
              </a:ext>
            </a:extLst>
          </p:cNvPr>
          <p:cNvSpPr/>
          <p:nvPr/>
        </p:nvSpPr>
        <p:spPr>
          <a:xfrm>
            <a:off x="622758" y="1527056"/>
            <a:ext cx="3018719" cy="578905"/>
          </a:xfrm>
          <a:prstGeom prst="roundRect">
            <a:avLst>
              <a:gd name="adj" fmla="val 9214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latin typeface="a영고딕M" panose="02020600000000000000" pitchFamily="18" charset="-127"/>
                <a:ea typeface="a영고딕M" panose="02020600000000000000" pitchFamily="18" charset="-127"/>
              </a:rPr>
              <a:t>여도현</a:t>
            </a: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AA37BA0A-E079-4E13-B9AB-92AD10397451}"/>
              </a:ext>
            </a:extLst>
          </p:cNvPr>
          <p:cNvSpPr/>
          <p:nvPr/>
        </p:nvSpPr>
        <p:spPr>
          <a:xfrm>
            <a:off x="4601727" y="1529073"/>
            <a:ext cx="3018719" cy="578905"/>
          </a:xfrm>
          <a:prstGeom prst="roundRect">
            <a:avLst>
              <a:gd name="adj" fmla="val 9214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err="1">
                <a:latin typeface="a영고딕M" panose="02020600000000000000" pitchFamily="18" charset="-127"/>
                <a:ea typeface="a영고딕M" panose="02020600000000000000" pitchFamily="18" charset="-127"/>
              </a:rPr>
              <a:t>강아영</a:t>
            </a:r>
            <a:endParaRPr lang="ko-KR" altLang="en-US" sz="2800" dirty="0">
              <a:latin typeface="a영고딕M" panose="02020600000000000000" pitchFamily="18" charset="-127"/>
              <a:ea typeface="a영고딕M" panose="02020600000000000000" pitchFamily="18" charset="-127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8B9EE04E-6080-4D54-922E-2ECCBC31F865}"/>
              </a:ext>
            </a:extLst>
          </p:cNvPr>
          <p:cNvSpPr/>
          <p:nvPr/>
        </p:nvSpPr>
        <p:spPr>
          <a:xfrm>
            <a:off x="8562652" y="1529073"/>
            <a:ext cx="3018719" cy="578905"/>
          </a:xfrm>
          <a:prstGeom prst="roundRect">
            <a:avLst>
              <a:gd name="adj" fmla="val 9214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latin typeface="a영고딕M" panose="02020600000000000000" pitchFamily="18" charset="-127"/>
                <a:ea typeface="a영고딕M" panose="02020600000000000000" pitchFamily="18" charset="-127"/>
              </a:rPr>
              <a:t>박연</a:t>
            </a:r>
          </a:p>
        </p:txBody>
      </p:sp>
    </p:spTree>
    <p:extLst>
      <p:ext uri="{BB962C8B-B14F-4D97-AF65-F5344CB8AC3E}">
        <p14:creationId xmlns:p14="http://schemas.microsoft.com/office/powerpoint/2010/main" val="1909614242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CEFFFAFD-E2AE-483C-8E0F-0751743EB18C}"/>
              </a:ext>
            </a:extLst>
          </p:cNvPr>
          <p:cNvSpPr/>
          <p:nvPr/>
        </p:nvSpPr>
        <p:spPr>
          <a:xfrm>
            <a:off x="3931654" y="6111305"/>
            <a:ext cx="337504" cy="314325"/>
          </a:xfrm>
          <a:prstGeom prst="rect">
            <a:avLst/>
          </a:prstGeom>
          <a:solidFill>
            <a:srgbClr val="69D8AD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F9E408-17FD-4845-B571-7825721139E2}"/>
              </a:ext>
            </a:extLst>
          </p:cNvPr>
          <p:cNvSpPr txBox="1"/>
          <p:nvPr/>
        </p:nvSpPr>
        <p:spPr>
          <a:xfrm>
            <a:off x="4286233" y="6084631"/>
            <a:ext cx="1362075" cy="3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공통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BDA3A02-1B28-4227-9360-E1A5806243A2}"/>
              </a:ext>
            </a:extLst>
          </p:cNvPr>
          <p:cNvSpPr/>
          <p:nvPr/>
        </p:nvSpPr>
        <p:spPr>
          <a:xfrm>
            <a:off x="4984346" y="6111078"/>
            <a:ext cx="337504" cy="314325"/>
          </a:xfrm>
          <a:prstGeom prst="rect">
            <a:avLst/>
          </a:prstGeom>
          <a:solidFill>
            <a:srgbClr val="FFE766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F17831D-1F72-4511-A10B-6E2FCF38DFC9}"/>
              </a:ext>
            </a:extLst>
          </p:cNvPr>
          <p:cNvSpPr txBox="1"/>
          <p:nvPr/>
        </p:nvSpPr>
        <p:spPr>
          <a:xfrm>
            <a:off x="5338925" y="6084404"/>
            <a:ext cx="1362075" cy="3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여도현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0689413-FB50-42FD-AEAE-C38003E5DDA9}"/>
              </a:ext>
            </a:extLst>
          </p:cNvPr>
          <p:cNvSpPr/>
          <p:nvPr/>
        </p:nvSpPr>
        <p:spPr>
          <a:xfrm>
            <a:off x="6467847" y="6112369"/>
            <a:ext cx="337504" cy="314325"/>
          </a:xfrm>
          <a:prstGeom prst="rect">
            <a:avLst/>
          </a:prstGeom>
          <a:solidFill>
            <a:srgbClr val="C49DD6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8FBC36C-2C19-4C18-83D6-40AE144E7687}"/>
              </a:ext>
            </a:extLst>
          </p:cNvPr>
          <p:cNvSpPr txBox="1"/>
          <p:nvPr/>
        </p:nvSpPr>
        <p:spPr>
          <a:xfrm>
            <a:off x="6822426" y="6085695"/>
            <a:ext cx="1362075" cy="3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강아영</a:t>
            </a:r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5705ADA-6951-4A18-A141-045BBF182A51}"/>
              </a:ext>
            </a:extLst>
          </p:cNvPr>
          <p:cNvSpPr/>
          <p:nvPr/>
        </p:nvSpPr>
        <p:spPr>
          <a:xfrm>
            <a:off x="7983129" y="6111078"/>
            <a:ext cx="337504" cy="314325"/>
          </a:xfrm>
          <a:prstGeom prst="rect">
            <a:avLst/>
          </a:prstGeom>
          <a:solidFill>
            <a:srgbClr val="404040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5839BE1-FC92-4E6A-AA1F-788B4CD20FE9}"/>
              </a:ext>
            </a:extLst>
          </p:cNvPr>
          <p:cNvSpPr txBox="1"/>
          <p:nvPr/>
        </p:nvSpPr>
        <p:spPr>
          <a:xfrm>
            <a:off x="8337708" y="6084404"/>
            <a:ext cx="1362075" cy="3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박 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CD3015F-A76B-47C4-9D53-EF870352AA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52" y="191913"/>
            <a:ext cx="12016496" cy="5880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919143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06110" y="3065778"/>
            <a:ext cx="11779779" cy="1200329"/>
          </a:xfrm>
          <a:prstGeom prst="rect">
            <a:avLst/>
          </a:prstGeom>
          <a:solidFill>
            <a:schemeClr val="tx1">
              <a:alpha val="67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 algn="r">
              <a:defRPr sz="110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defRPr>
            </a:lvl1pPr>
          </a:lstStyle>
          <a:p>
            <a:pPr algn="ctr"/>
            <a:r>
              <a:rPr lang="ko-KR" altLang="en-US" sz="7200" spc="-15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나눔바른고딕 Light" panose="020B0603020101020101" pitchFamily="50" charset="-127"/>
              </a:rPr>
              <a:t>감사합니다</a:t>
            </a:r>
            <a:endParaRPr lang="en-US" altLang="ko-KR" sz="7200" spc="-150" dirty="0">
              <a:ln>
                <a:solidFill>
                  <a:schemeClr val="bg1">
                    <a:alpha val="25000"/>
                  </a:schemeClr>
                </a:solidFill>
              </a:ln>
              <a:solidFill>
                <a:schemeClr val="bg1"/>
              </a:solidFill>
              <a:latin typeface="+mj-lt"/>
              <a:ea typeface="나눔바른고딕 Light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8256204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9866866" y="555721"/>
            <a:ext cx="18533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3600" spc="-150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참고자료</a:t>
            </a:r>
            <a:endParaRPr lang="ko-KR" altLang="en-US" sz="3200" spc="-150" dirty="0">
              <a:ln>
                <a:solidFill>
                  <a:schemeClr val="tx1">
                    <a:lumMod val="75000"/>
                    <a:lumOff val="25000"/>
                    <a:alpha val="2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11855249" y="396029"/>
            <a:ext cx="0" cy="646619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1318716" y="528351"/>
            <a:ext cx="684000" cy="0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6822426" y="1215304"/>
            <a:ext cx="3028745" cy="0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747B492-44E8-4827-80E9-7CFFCDA8540E}"/>
              </a:ext>
            </a:extLst>
          </p:cNvPr>
          <p:cNvSpPr txBox="1"/>
          <p:nvPr/>
        </p:nvSpPr>
        <p:spPr>
          <a:xfrm>
            <a:off x="1882066" y="2061341"/>
            <a:ext cx="82244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보는 게임으로의 전환 </a:t>
            </a:r>
            <a:r>
              <a:rPr lang="en-US" altLang="ko-KR" dirty="0"/>
              <a:t>- </a:t>
            </a:r>
            <a:r>
              <a:rPr lang="en-US" altLang="ko-KR" dirty="0">
                <a:hlinkClick r:id="rId2"/>
              </a:rPr>
              <a:t>http://www.inven.co.kr/webzine/news/?news=194223</a:t>
            </a:r>
            <a:endParaRPr lang="en-US" altLang="ko-KR" dirty="0"/>
          </a:p>
          <a:p>
            <a:r>
              <a:rPr lang="ko-KR" altLang="en-US" dirty="0"/>
              <a:t>미밴드 </a:t>
            </a:r>
            <a:r>
              <a:rPr lang="en-US" altLang="ko-KR" dirty="0"/>
              <a:t>SDK - https://github.com/MrARC/MiBand-2-HR-Collector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74298807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864972" y="2531300"/>
            <a:ext cx="65557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n>
                  <a:solidFill>
                    <a:srgbClr val="9A0000">
                      <a:alpha val="25000"/>
                    </a:srgbClr>
                  </a:solidFill>
                </a:ln>
                <a:solidFill>
                  <a:srgbClr val="9A0000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LABYLINTH</a:t>
            </a:r>
            <a:r>
              <a:rPr lang="ko-KR" altLang="en-US" sz="3200" dirty="0">
                <a:ln>
                  <a:solidFill>
                    <a:srgbClr val="9A0000">
                      <a:alpha val="25000"/>
                    </a:srgbClr>
                  </a:solidFill>
                </a:ln>
                <a:solidFill>
                  <a:srgbClr val="9A0000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 </a:t>
            </a:r>
            <a:r>
              <a:rPr lang="en-US" altLang="ko-KR" sz="3200" dirty="0">
                <a:ln>
                  <a:solidFill>
                    <a:srgbClr val="9A0000">
                      <a:alpha val="25000"/>
                    </a:srgbClr>
                  </a:solidFill>
                </a:ln>
                <a:solidFill>
                  <a:srgbClr val="9A0000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OF</a:t>
            </a:r>
            <a:r>
              <a:rPr lang="ko-KR" altLang="en-US" sz="3200" dirty="0">
                <a:ln>
                  <a:solidFill>
                    <a:srgbClr val="9A0000">
                      <a:alpha val="25000"/>
                    </a:srgbClr>
                  </a:solidFill>
                </a:ln>
                <a:solidFill>
                  <a:srgbClr val="9A0000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 </a:t>
            </a:r>
            <a:r>
              <a:rPr lang="en-US" altLang="ko-KR" sz="3200" dirty="0">
                <a:ln>
                  <a:solidFill>
                    <a:srgbClr val="9A0000">
                      <a:alpha val="25000"/>
                    </a:srgbClr>
                  </a:solidFill>
                </a:ln>
                <a:solidFill>
                  <a:srgbClr val="9A0000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DEATH</a:t>
            </a:r>
            <a:endParaRPr lang="ko-KR" altLang="en-US" sz="3200" dirty="0">
              <a:ln>
                <a:solidFill>
                  <a:srgbClr val="9A0000">
                    <a:alpha val="25000"/>
                  </a:srgbClr>
                </a:solidFill>
              </a:ln>
              <a:solidFill>
                <a:srgbClr val="9A0000"/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64973" y="3042946"/>
            <a:ext cx="21595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(</a:t>
            </a:r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명사</a:t>
            </a:r>
            <a:r>
              <a:rPr lang="en-US" altLang="ko-KR" sz="1600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)</a:t>
            </a:r>
            <a:r>
              <a:rPr lang="en-US" altLang="ko-KR" sz="1600" dirty="0" err="1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Labylinth</a:t>
            </a:r>
            <a:r>
              <a:rPr lang="en-US" altLang="ko-KR" sz="1600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 : </a:t>
            </a:r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미궁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209360" y="555721"/>
            <a:ext cx="35108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3600" spc="-150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게임 소개 및 특징</a:t>
            </a:r>
            <a:endParaRPr lang="ko-KR" altLang="en-US" sz="3200" spc="-150" dirty="0">
              <a:ln>
                <a:solidFill>
                  <a:schemeClr val="tx1">
                    <a:lumMod val="75000"/>
                    <a:lumOff val="25000"/>
                    <a:alpha val="2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cxnSp>
        <p:nvCxnSpPr>
          <p:cNvPr id="25" name="직선 연결선 24"/>
          <p:cNvCxnSpPr/>
          <p:nvPr/>
        </p:nvCxnSpPr>
        <p:spPr>
          <a:xfrm>
            <a:off x="11855249" y="396029"/>
            <a:ext cx="0" cy="646619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>
            <a:off x="11318716" y="528351"/>
            <a:ext cx="684000" cy="0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>
            <a:off x="6822426" y="1215304"/>
            <a:ext cx="3028745" cy="0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/>
          <p:cNvGrpSpPr/>
          <p:nvPr/>
        </p:nvGrpSpPr>
        <p:grpSpPr>
          <a:xfrm>
            <a:off x="1960331" y="4752550"/>
            <a:ext cx="1337226" cy="954108"/>
            <a:chOff x="2062080" y="5172896"/>
            <a:chExt cx="1337226" cy="954108"/>
          </a:xfrm>
        </p:grpSpPr>
        <p:sp>
          <p:nvSpPr>
            <p:cNvPr id="19" name="TextBox 18"/>
            <p:cNvSpPr txBox="1"/>
            <p:nvPr/>
          </p:nvSpPr>
          <p:spPr>
            <a:xfrm>
              <a:off x="2062080" y="5480673"/>
              <a:ext cx="133722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>
                  <a:ln>
                    <a:solidFill>
                      <a:schemeClr val="tx1">
                        <a:lumMod val="75000"/>
                        <a:lumOff val="25000"/>
                        <a:alpha val="2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defRPr>
              </a:lvl1pPr>
            </a:lstStyle>
            <a:p>
              <a:pPr algn="l"/>
              <a:r>
                <a:rPr lang="ko-KR" altLang="en-US" sz="1200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오브젝트</a:t>
              </a:r>
              <a:r>
                <a:rPr lang="en-US" altLang="ko-KR" sz="1200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,</a:t>
              </a:r>
            </a:p>
            <a:p>
              <a:pPr algn="l"/>
              <a:r>
                <a:rPr lang="ko-KR" altLang="en-US" sz="1200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캐릭터의 시작위치</a:t>
              </a:r>
              <a:endParaRPr lang="en-US" altLang="ko-KR" sz="1200" dirty="0">
                <a:latin typeface="a영고딕L" panose="02020600000000000000" pitchFamily="18" charset="-127"/>
                <a:ea typeface="a영고딕L" panose="02020600000000000000" pitchFamily="18" charset="-127"/>
              </a:endParaRPr>
            </a:p>
            <a:p>
              <a:pPr algn="l"/>
              <a:r>
                <a:rPr lang="ko-KR" altLang="en-US" sz="1200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랜덤으로 배치</a:t>
              </a:r>
              <a:endParaRPr lang="en-US" altLang="ko-KR" sz="1200" dirty="0">
                <a:latin typeface="a영고딕L" panose="02020600000000000000" pitchFamily="18" charset="-127"/>
                <a:ea typeface="a영고딕L" panose="02020600000000000000" pitchFamily="18" charset="-127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065857" y="5172896"/>
              <a:ext cx="1024639" cy="307777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1600">
                  <a:ln>
                    <a:solidFill>
                      <a:schemeClr val="tx1">
                        <a:lumMod val="75000"/>
                        <a:lumOff val="25000"/>
                        <a:alpha val="2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defRPr>
              </a:lvl1pPr>
            </a:lstStyle>
            <a:p>
              <a:pPr algn="ctr"/>
              <a:r>
                <a:rPr lang="ko-KR" altLang="en-US" sz="1400" dirty="0" err="1">
                  <a:latin typeface="a영고딕L" panose="02020600000000000000" pitchFamily="18" charset="-127"/>
                  <a:ea typeface="a영고딕L" panose="02020600000000000000" pitchFamily="18" charset="-127"/>
                </a:rPr>
                <a:t>로그라이크</a:t>
              </a:r>
              <a:endParaRPr lang="ko-KR" altLang="en-US" sz="1400" dirty="0">
                <a:latin typeface="a영고딕L" panose="02020600000000000000" pitchFamily="18" charset="-127"/>
                <a:ea typeface="a영고딕L" panose="02020600000000000000" pitchFamily="18" charset="-127"/>
              </a:endParaRPr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5813257" y="4752550"/>
            <a:ext cx="1723549" cy="966976"/>
            <a:chOff x="1959649" y="5172896"/>
            <a:chExt cx="1723549" cy="966976"/>
          </a:xfrm>
        </p:grpSpPr>
        <p:sp>
          <p:nvSpPr>
            <p:cNvPr id="32" name="TextBox 31"/>
            <p:cNvSpPr txBox="1"/>
            <p:nvPr/>
          </p:nvSpPr>
          <p:spPr>
            <a:xfrm>
              <a:off x="1959649" y="5493541"/>
              <a:ext cx="172354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>
                  <a:ln>
                    <a:solidFill>
                      <a:schemeClr val="tx1">
                        <a:lumMod val="75000"/>
                        <a:lumOff val="25000"/>
                        <a:alpha val="2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defRPr>
              </a:lvl1pPr>
            </a:lstStyle>
            <a:p>
              <a:pPr algn="l"/>
              <a:r>
                <a:rPr lang="ko-KR" altLang="en-US" sz="1200" dirty="0" err="1">
                  <a:latin typeface="a영고딕L" panose="02020600000000000000" pitchFamily="18" charset="-127"/>
                  <a:ea typeface="a영고딕L" panose="02020600000000000000" pitchFamily="18" charset="-127"/>
                </a:rPr>
                <a:t>트위치의</a:t>
              </a:r>
              <a:r>
                <a:rPr lang="ko-KR" altLang="en-US" sz="1200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 투표 시스템을</a:t>
              </a:r>
              <a:endParaRPr lang="en-US" altLang="ko-KR" sz="1200" dirty="0">
                <a:latin typeface="a영고딕L" panose="02020600000000000000" pitchFamily="18" charset="-127"/>
                <a:ea typeface="a영고딕L" panose="02020600000000000000" pitchFamily="18" charset="-127"/>
              </a:endParaRPr>
            </a:p>
            <a:p>
              <a:pPr algn="l"/>
              <a:r>
                <a:rPr lang="ko-KR" altLang="en-US" sz="1200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연동하여 </a:t>
              </a:r>
              <a:r>
                <a:rPr lang="ko-KR" altLang="en-US" sz="1200" dirty="0" err="1">
                  <a:latin typeface="a영고딕L" panose="02020600000000000000" pitchFamily="18" charset="-127"/>
                  <a:ea typeface="a영고딕L" panose="02020600000000000000" pitchFamily="18" charset="-127"/>
                </a:rPr>
                <a:t>스트리머와의</a:t>
              </a:r>
              <a:endParaRPr lang="en-US" altLang="ko-KR" sz="1200" dirty="0">
                <a:latin typeface="a영고딕L" panose="02020600000000000000" pitchFamily="18" charset="-127"/>
                <a:ea typeface="a영고딕L" panose="02020600000000000000" pitchFamily="18" charset="-127"/>
              </a:endParaRPr>
            </a:p>
            <a:p>
              <a:pPr algn="l"/>
              <a:r>
                <a:rPr lang="ko-KR" altLang="en-US" sz="1200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상호작용을 극대화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2043414" y="5172896"/>
              <a:ext cx="1069524" cy="307777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1600">
                  <a:ln>
                    <a:solidFill>
                      <a:schemeClr val="tx1">
                        <a:lumMod val="75000"/>
                        <a:lumOff val="25000"/>
                        <a:alpha val="2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defRPr>
              </a:lvl1pPr>
            </a:lstStyle>
            <a:p>
              <a:pPr algn="ctr"/>
              <a:r>
                <a:rPr lang="ko-KR" altLang="en-US" sz="1400" dirty="0" err="1">
                  <a:latin typeface="a영고딕L" panose="02020600000000000000" pitchFamily="18" charset="-127"/>
                  <a:ea typeface="a영고딕L" panose="02020600000000000000" pitchFamily="18" charset="-127"/>
                </a:rPr>
                <a:t>트위치</a:t>
              </a:r>
              <a:r>
                <a:rPr lang="ko-KR" altLang="en-US" sz="1400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 연동</a:t>
              </a:r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9871046" y="4731151"/>
            <a:ext cx="2135521" cy="975507"/>
            <a:chOff x="2062080" y="5151497"/>
            <a:chExt cx="2135521" cy="975507"/>
          </a:xfrm>
        </p:grpSpPr>
        <p:sp>
          <p:nvSpPr>
            <p:cNvPr id="38" name="TextBox 37"/>
            <p:cNvSpPr txBox="1"/>
            <p:nvPr/>
          </p:nvSpPr>
          <p:spPr>
            <a:xfrm>
              <a:off x="2062080" y="5480673"/>
              <a:ext cx="213552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>
                  <a:ln>
                    <a:solidFill>
                      <a:schemeClr val="tx1">
                        <a:lumMod val="75000"/>
                        <a:lumOff val="25000"/>
                        <a:alpha val="2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defRPr>
              </a:lvl1pPr>
            </a:lstStyle>
            <a:p>
              <a:pPr algn="l"/>
              <a:r>
                <a:rPr lang="ko-KR" altLang="en-US" sz="1200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플레이어의 심박수를 반영하여</a:t>
              </a:r>
              <a:endParaRPr lang="en-US" altLang="ko-KR" sz="1200" dirty="0">
                <a:latin typeface="a영고딕L" panose="02020600000000000000" pitchFamily="18" charset="-127"/>
                <a:ea typeface="a영고딕L" panose="02020600000000000000" pitchFamily="18" charset="-127"/>
              </a:endParaRPr>
            </a:p>
            <a:p>
              <a:pPr algn="l"/>
              <a:r>
                <a:rPr lang="ko-KR" altLang="en-US" sz="1200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게임내에서 방해요소로 작용</a:t>
              </a:r>
              <a:endParaRPr lang="en-US" altLang="ko-KR" sz="1200" dirty="0">
                <a:latin typeface="a영고딕L" panose="02020600000000000000" pitchFamily="18" charset="-127"/>
                <a:ea typeface="a영고딕L" panose="02020600000000000000" pitchFamily="18" charset="-127"/>
              </a:endParaRPr>
            </a:p>
            <a:p>
              <a:pPr algn="l"/>
              <a:r>
                <a:rPr lang="en-US" altLang="ko-KR" sz="1200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Ex) </a:t>
              </a:r>
              <a:r>
                <a:rPr lang="ko-KR" altLang="en-US" sz="1200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화면 울렁거림</a:t>
              </a:r>
              <a:r>
                <a:rPr lang="en-US" altLang="ko-KR" sz="1200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, </a:t>
              </a:r>
              <a:r>
                <a:rPr lang="ko-KR" altLang="en-US" sz="1200" dirty="0" err="1">
                  <a:latin typeface="a영고딕L" panose="02020600000000000000" pitchFamily="18" charset="-127"/>
                  <a:ea typeface="a영고딕L" panose="02020600000000000000" pitchFamily="18" charset="-127"/>
                </a:rPr>
                <a:t>느려짐</a:t>
              </a:r>
              <a:endParaRPr lang="ko-KR" altLang="en-US" sz="1200" dirty="0">
                <a:latin typeface="a영고딕L" panose="02020600000000000000" pitchFamily="18" charset="-127"/>
                <a:ea typeface="a영고딕L" panose="02020600000000000000" pitchFamily="18" charset="-127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2157189" y="5151497"/>
              <a:ext cx="1245854" cy="307777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1600">
                  <a:ln>
                    <a:solidFill>
                      <a:schemeClr val="tx1">
                        <a:lumMod val="75000"/>
                        <a:lumOff val="25000"/>
                        <a:alpha val="2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defRPr>
              </a:lvl1pPr>
            </a:lstStyle>
            <a:p>
              <a:pPr algn="ctr"/>
              <a:r>
                <a:rPr lang="ko-KR" altLang="en-US" sz="1400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심박수 피드백</a:t>
              </a:r>
            </a:p>
          </p:txBody>
        </p:sp>
      </p:grpSp>
      <p:pic>
        <p:nvPicPr>
          <p:cNvPr id="13" name="그래픽 12" descr="반복">
            <a:extLst>
              <a:ext uri="{FF2B5EF4-FFF2-40B4-BE49-F238E27FC236}">
                <a16:creationId xmlns:a16="http://schemas.microsoft.com/office/drawing/2014/main" id="{6DB938A5-1ECA-4CE4-8908-1FC0289ECA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7918" y="4055013"/>
            <a:ext cx="1624381" cy="1624381"/>
          </a:xfrm>
          <a:prstGeom prst="rect">
            <a:avLst/>
          </a:prstGeom>
        </p:spPr>
      </p:pic>
      <p:pic>
        <p:nvPicPr>
          <p:cNvPr id="15" name="그래픽 14" descr="달리기">
            <a:extLst>
              <a:ext uri="{FF2B5EF4-FFF2-40B4-BE49-F238E27FC236}">
                <a16:creationId xmlns:a16="http://schemas.microsoft.com/office/drawing/2014/main" id="{CE8C7261-EAA9-41CB-BE96-000FF8A196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9572" y="4885040"/>
            <a:ext cx="914400" cy="914400"/>
          </a:xfrm>
          <a:prstGeom prst="rect">
            <a:avLst/>
          </a:prstGeom>
        </p:spPr>
      </p:pic>
      <p:pic>
        <p:nvPicPr>
          <p:cNvPr id="20" name="그래픽 19" descr="심장 박동">
            <a:extLst>
              <a:ext uri="{FF2B5EF4-FFF2-40B4-BE49-F238E27FC236}">
                <a16:creationId xmlns:a16="http://schemas.microsoft.com/office/drawing/2014/main" id="{66C94927-44A1-4E48-9FE1-0316F2672D3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87404" y="4129397"/>
            <a:ext cx="1543425" cy="1543425"/>
          </a:xfrm>
          <a:prstGeom prst="rect">
            <a:avLst/>
          </a:prstGeom>
        </p:spPr>
      </p:pic>
      <p:sp>
        <p:nvSpPr>
          <p:cNvPr id="21" name="하트 20">
            <a:extLst>
              <a:ext uri="{FF2B5EF4-FFF2-40B4-BE49-F238E27FC236}">
                <a16:creationId xmlns:a16="http://schemas.microsoft.com/office/drawing/2014/main" id="{438C9A02-C822-45BF-87C6-E3070F02E1B7}"/>
              </a:ext>
            </a:extLst>
          </p:cNvPr>
          <p:cNvSpPr/>
          <p:nvPr/>
        </p:nvSpPr>
        <p:spPr>
          <a:xfrm>
            <a:off x="9161045" y="4339316"/>
            <a:ext cx="554396" cy="564064"/>
          </a:xfrm>
          <a:prstGeom prst="hear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BEAFB86-558B-4821-BBE4-1D3C2C572E6E}"/>
              </a:ext>
            </a:extLst>
          </p:cNvPr>
          <p:cNvSpPr txBox="1"/>
          <p:nvPr/>
        </p:nvSpPr>
        <p:spPr>
          <a:xfrm>
            <a:off x="9159260" y="4414731"/>
            <a:ext cx="6127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100</a:t>
            </a:r>
            <a:endParaRPr lang="ko-KR" altLang="en-US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BAB1EDBA-7CF3-45DC-9CB6-9379A68469B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36250" y1="34762" x2="36250" y2="51905"/>
                        <a14:foregroundMark x1="40583" y1="48889" x2="41833" y2="60159"/>
                        <a14:foregroundMark x1="40917" y1="40000" x2="58333" y2="49524"/>
                        <a14:foregroundMark x1="40917" y1="36508" x2="60500" y2="31111"/>
                        <a14:foregroundMark x1="42417" y1="32857" x2="52417" y2="31746"/>
                        <a14:foregroundMark x1="39917" y1="62540" x2="47750" y2="67937"/>
                        <a14:foregroundMark x1="51750" y1="65556" x2="60167" y2="51905"/>
                        <a14:foregroundMark x1="55500" y1="73810" x2="63167" y2="44603"/>
                        <a14:foregroundMark x1="63167" y1="44603" x2="63583" y2="382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9804" y="4176944"/>
            <a:ext cx="3030094" cy="1590799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6B9C1641-FA06-472A-B684-5C0A7EDA2051}"/>
              </a:ext>
            </a:extLst>
          </p:cNvPr>
          <p:cNvSpPr txBox="1"/>
          <p:nvPr/>
        </p:nvSpPr>
        <p:spPr>
          <a:xfrm>
            <a:off x="6786782" y="1559906"/>
            <a:ext cx="4056106" cy="25317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장르 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: 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공포 퍼즐 어드벤처 게임</a:t>
            </a:r>
            <a:endParaRPr lang="en-US" altLang="ko-KR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플랫폼 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: PC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개발환경 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:  Visual Studio 2017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	    Unity 3D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	    3D Max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	    Adobe Photoshop CSS</a:t>
            </a:r>
            <a:endParaRPr lang="ko-KR" altLang="en-US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42" name="왼쪽 대괄호 41">
            <a:extLst>
              <a:ext uri="{FF2B5EF4-FFF2-40B4-BE49-F238E27FC236}">
                <a16:creationId xmlns:a16="http://schemas.microsoft.com/office/drawing/2014/main" id="{487B613A-437C-4C42-8B61-5CBE20B90A21}"/>
              </a:ext>
            </a:extLst>
          </p:cNvPr>
          <p:cNvSpPr/>
          <p:nvPr/>
        </p:nvSpPr>
        <p:spPr>
          <a:xfrm flipH="1">
            <a:off x="10791748" y="1489985"/>
            <a:ext cx="195570" cy="2756847"/>
          </a:xfrm>
          <a:prstGeom prst="leftBracket">
            <a:avLst/>
          </a:prstGeom>
          <a:ln w="104775" cap="sq">
            <a:solidFill>
              <a:schemeClr val="bg2">
                <a:lumMod val="25000"/>
                <a:alpha val="42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43" name="왼쪽 대괄호 42">
            <a:extLst>
              <a:ext uri="{FF2B5EF4-FFF2-40B4-BE49-F238E27FC236}">
                <a16:creationId xmlns:a16="http://schemas.microsoft.com/office/drawing/2014/main" id="{69FC465E-47A7-434B-98BA-F39B43128E12}"/>
              </a:ext>
            </a:extLst>
          </p:cNvPr>
          <p:cNvSpPr/>
          <p:nvPr/>
        </p:nvSpPr>
        <p:spPr>
          <a:xfrm rot="10800000" flipH="1">
            <a:off x="6384569" y="1445263"/>
            <a:ext cx="195570" cy="2756847"/>
          </a:xfrm>
          <a:prstGeom prst="leftBracket">
            <a:avLst/>
          </a:prstGeom>
          <a:ln w="104775" cap="sq">
            <a:solidFill>
              <a:schemeClr val="bg2">
                <a:lumMod val="25000"/>
                <a:alpha val="42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34665028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9472527" y="555721"/>
            <a:ext cx="2247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3600" spc="-150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게임플레이</a:t>
            </a:r>
            <a:endParaRPr lang="ko-KR" altLang="en-US" sz="3200" spc="-150" dirty="0">
              <a:ln>
                <a:solidFill>
                  <a:schemeClr val="tx1">
                    <a:lumMod val="75000"/>
                    <a:lumOff val="25000"/>
                    <a:alpha val="2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11855249" y="396029"/>
            <a:ext cx="0" cy="646619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1318716" y="528351"/>
            <a:ext cx="684000" cy="0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6822426" y="1215304"/>
            <a:ext cx="3028745" cy="0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EFD48BCD-E6F6-4FE0-B1D0-8FB6EBB289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0652" y="3074235"/>
            <a:ext cx="5921034" cy="3330581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EF898F6C-0FAF-4816-A3F8-8A633034DB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4856" y="2936790"/>
            <a:ext cx="3007560" cy="913654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DFE234A4-F84B-4F95-A59F-D148F19122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8301" y="4914832"/>
            <a:ext cx="247650" cy="314325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94D5B09F-C1A1-44C5-9A33-92FD4D2447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8636" y="4814780"/>
            <a:ext cx="247650" cy="314325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8B8396CA-A5A3-4AC9-95F4-2E69D2BB39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1878" y="4807853"/>
            <a:ext cx="247650" cy="314325"/>
          </a:xfrm>
          <a:prstGeom prst="rect">
            <a:avLst/>
          </a:prstGeom>
        </p:spPr>
      </p:pic>
      <p:sp>
        <p:nvSpPr>
          <p:cNvPr id="26" name="설명선: 굽은 선(테두리 및 강조선) 25">
            <a:extLst>
              <a:ext uri="{FF2B5EF4-FFF2-40B4-BE49-F238E27FC236}">
                <a16:creationId xmlns:a16="http://schemas.microsoft.com/office/drawing/2014/main" id="{A2F0A451-A9D4-43E8-82F6-DA22EDED8CC8}"/>
              </a:ext>
            </a:extLst>
          </p:cNvPr>
          <p:cNvSpPr/>
          <p:nvPr/>
        </p:nvSpPr>
        <p:spPr>
          <a:xfrm rot="5400000">
            <a:off x="1517898" y="3866330"/>
            <a:ext cx="839018" cy="1619888"/>
          </a:xfrm>
          <a:prstGeom prst="accentBorderCallout2">
            <a:avLst>
              <a:gd name="adj1" fmla="val 60326"/>
              <a:gd name="adj2" fmla="val -8550"/>
              <a:gd name="adj3" fmla="val 57046"/>
              <a:gd name="adj4" fmla="val -28259"/>
              <a:gd name="adj5" fmla="val -1894"/>
              <a:gd name="adj6" fmla="val -76992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2FE65A4-E9D0-480C-B0E5-A5D87D79F59B}"/>
              </a:ext>
            </a:extLst>
          </p:cNvPr>
          <p:cNvSpPr txBox="1"/>
          <p:nvPr/>
        </p:nvSpPr>
        <p:spPr>
          <a:xfrm>
            <a:off x="825162" y="4396008"/>
            <a:ext cx="22244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플레이어의</a:t>
            </a:r>
            <a:endParaRPr lang="en-US" altLang="ko-KR" sz="1400" dirty="0">
              <a:solidFill>
                <a:schemeClr val="bg1">
                  <a:lumMod val="8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pPr algn="ctr"/>
            <a:r>
              <a:rPr lang="ko-KR" altLang="en-US" sz="1400" dirty="0" err="1">
                <a:solidFill>
                  <a:schemeClr val="bg1">
                    <a:lumMod val="8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심장박동수를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 표시</a:t>
            </a:r>
            <a:endParaRPr lang="en-US" altLang="ko-KR" sz="1400" dirty="0">
              <a:solidFill>
                <a:schemeClr val="bg1">
                  <a:lumMod val="8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61" name="설명선: 굽은 선(테두리 및 강조선) 60">
            <a:extLst>
              <a:ext uri="{FF2B5EF4-FFF2-40B4-BE49-F238E27FC236}">
                <a16:creationId xmlns:a16="http://schemas.microsoft.com/office/drawing/2014/main" id="{3D76B857-E21E-4EA2-B8D2-4E9D756757C4}"/>
              </a:ext>
            </a:extLst>
          </p:cNvPr>
          <p:cNvSpPr/>
          <p:nvPr/>
        </p:nvSpPr>
        <p:spPr>
          <a:xfrm rot="5400000">
            <a:off x="9880313" y="2891904"/>
            <a:ext cx="756751" cy="1760178"/>
          </a:xfrm>
          <a:prstGeom prst="accentBorderCallout2">
            <a:avLst>
              <a:gd name="adj1" fmla="val 48221"/>
              <a:gd name="adj2" fmla="val -9334"/>
              <a:gd name="adj3" fmla="val 57046"/>
              <a:gd name="adj4" fmla="val -28259"/>
              <a:gd name="adj5" fmla="val 114614"/>
              <a:gd name="adj6" fmla="val -26046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BEA91045-2BFB-4417-A90A-496FE45ED2A6}"/>
              </a:ext>
            </a:extLst>
          </p:cNvPr>
          <p:cNvSpPr txBox="1"/>
          <p:nvPr/>
        </p:nvSpPr>
        <p:spPr>
          <a:xfrm>
            <a:off x="9146443" y="3510383"/>
            <a:ext cx="22244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소지한 아이템을</a:t>
            </a:r>
            <a:endParaRPr lang="en-US" altLang="ko-KR" sz="1400" dirty="0">
              <a:solidFill>
                <a:schemeClr val="bg1">
                  <a:lumMod val="8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pPr algn="ctr"/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보여주는 인벤토리</a:t>
            </a:r>
            <a:endParaRPr lang="en-US" altLang="ko-KR" sz="1400" dirty="0">
              <a:solidFill>
                <a:schemeClr val="bg1">
                  <a:lumMod val="8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72" name="설명선: 굽은 선(테두리 및 강조선) 71">
            <a:extLst>
              <a:ext uri="{FF2B5EF4-FFF2-40B4-BE49-F238E27FC236}">
                <a16:creationId xmlns:a16="http://schemas.microsoft.com/office/drawing/2014/main" id="{0676BC1E-747D-4DD2-B49A-03B0E5A07ED6}"/>
              </a:ext>
            </a:extLst>
          </p:cNvPr>
          <p:cNvSpPr/>
          <p:nvPr/>
        </p:nvSpPr>
        <p:spPr>
          <a:xfrm rot="5400000">
            <a:off x="5480555" y="4490429"/>
            <a:ext cx="797149" cy="1760178"/>
          </a:xfrm>
          <a:prstGeom prst="accentBorderCallout2">
            <a:avLst>
              <a:gd name="adj1" fmla="val 60326"/>
              <a:gd name="adj2" fmla="val -8550"/>
              <a:gd name="adj3" fmla="val 56542"/>
              <a:gd name="adj4" fmla="val -37168"/>
              <a:gd name="adj5" fmla="val -25599"/>
              <a:gd name="adj6" fmla="val -53393"/>
            </a:avLst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E21DBFF9-ACC0-4290-832B-1B5297B6664D}"/>
              </a:ext>
            </a:extLst>
          </p:cNvPr>
          <p:cNvSpPr txBox="1"/>
          <p:nvPr/>
        </p:nvSpPr>
        <p:spPr>
          <a:xfrm>
            <a:off x="4766884" y="5125337"/>
            <a:ext cx="22244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상호작용 가능한</a:t>
            </a:r>
            <a:endParaRPr lang="en-US" altLang="ko-KR" sz="1400" dirty="0">
              <a:solidFill>
                <a:schemeClr val="bg1">
                  <a:lumMod val="8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pPr algn="ctr"/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오브젝트 표시</a:t>
            </a:r>
            <a:endParaRPr lang="en-US" altLang="ko-KR" sz="1400" dirty="0">
              <a:solidFill>
                <a:schemeClr val="bg1">
                  <a:lumMod val="8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1E4AA61-544F-422B-A6A3-71F2C0D3E626}"/>
              </a:ext>
            </a:extLst>
          </p:cNvPr>
          <p:cNvSpPr txBox="1"/>
          <p:nvPr/>
        </p:nvSpPr>
        <p:spPr>
          <a:xfrm>
            <a:off x="5379868" y="1586180"/>
            <a:ext cx="6116715" cy="1024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500"/>
              </a:lnSpc>
            </a:pPr>
            <a:r>
              <a:rPr lang="ko-KR" altLang="en-US" sz="2400" b="1" dirty="0">
                <a:latin typeface="a영고딕L" panose="02020600000000000000" pitchFamily="18" charset="-127"/>
                <a:ea typeface="a영고딕L" panose="02020600000000000000" pitchFamily="18" charset="-127"/>
              </a:rPr>
              <a:t>적을 피하고 </a:t>
            </a:r>
            <a:r>
              <a:rPr lang="ko-KR" altLang="en-US" sz="2400" b="1" dirty="0">
                <a:solidFill>
                  <a:schemeClr val="bg1"/>
                </a:solidFill>
                <a:highlight>
                  <a:srgbClr val="000000"/>
                </a:highlight>
                <a:latin typeface="a영고딕L" panose="02020600000000000000" pitchFamily="18" charset="-127"/>
                <a:ea typeface="a영고딕L" panose="02020600000000000000" pitchFamily="18" charset="-127"/>
              </a:rPr>
              <a:t>탈출</a:t>
            </a:r>
            <a:r>
              <a:rPr lang="ko-KR" altLang="en-US" sz="2400" b="1" dirty="0">
                <a:latin typeface="a영고딕L" panose="02020600000000000000" pitchFamily="18" charset="-127"/>
                <a:ea typeface="a영고딕L" panose="02020600000000000000" pitchFamily="18" charset="-127"/>
              </a:rPr>
              <a:t>해라</a:t>
            </a:r>
            <a:r>
              <a:rPr lang="en-US" altLang="ko-KR" sz="2400" b="1" dirty="0">
                <a:latin typeface="a영고딕L" panose="02020600000000000000" pitchFamily="18" charset="-127"/>
                <a:ea typeface="a영고딕L" panose="02020600000000000000" pitchFamily="18" charset="-127"/>
              </a:rPr>
              <a:t>!</a:t>
            </a:r>
          </a:p>
          <a:p>
            <a:pPr>
              <a:lnSpc>
                <a:spcPts val="2500"/>
              </a:lnSpc>
            </a:pP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시각과 청각에 반응하는 적을 피하고</a:t>
            </a:r>
            <a:endParaRPr lang="en-US" altLang="ko-KR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pPr>
              <a:lnSpc>
                <a:spcPts val="2500"/>
              </a:lnSpc>
            </a:pP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상호작용이 가능한 오브젝트를 사용하여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 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탈출해야 한다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59380959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/>
          <p:cNvGrpSpPr/>
          <p:nvPr/>
        </p:nvGrpSpPr>
        <p:grpSpPr>
          <a:xfrm>
            <a:off x="554306" y="2180443"/>
            <a:ext cx="8424441" cy="3479266"/>
            <a:chOff x="554306" y="1490676"/>
            <a:chExt cx="8424441" cy="3479266"/>
          </a:xfrm>
        </p:grpSpPr>
        <p:sp>
          <p:nvSpPr>
            <p:cNvPr id="11" name="TextBox 10"/>
            <p:cNvSpPr txBox="1"/>
            <p:nvPr/>
          </p:nvSpPr>
          <p:spPr>
            <a:xfrm>
              <a:off x="2820352" y="1490676"/>
              <a:ext cx="271741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>
                  <a:ln>
                    <a:solidFill>
                      <a:schemeClr val="bg1">
                        <a:alpha val="25000"/>
                      </a:schemeClr>
                    </a:solidFill>
                  </a:ln>
                  <a:solidFill>
                    <a:schemeClr val="bg1"/>
                  </a:solidFill>
                  <a:latin typeface="a영고딕L" panose="02020600000000000000" pitchFamily="18" charset="-127"/>
                  <a:ea typeface="a영고딕L" panose="02020600000000000000" pitchFamily="18" charset="-127"/>
                  <a:cs typeface="Segoe UI" panose="020B0502040204020203" pitchFamily="34" charset="0"/>
                </a:rPr>
                <a:t>CH1. </a:t>
              </a:r>
              <a:r>
                <a:rPr lang="ko-KR" altLang="en-US" sz="2800" b="1" dirty="0">
                  <a:ln>
                    <a:solidFill>
                      <a:schemeClr val="bg1">
                        <a:alpha val="25000"/>
                      </a:schemeClr>
                    </a:solidFill>
                  </a:ln>
                  <a:solidFill>
                    <a:schemeClr val="bg1"/>
                  </a:solidFill>
                  <a:latin typeface="a영고딕L" panose="02020600000000000000" pitchFamily="18" charset="-127"/>
                  <a:ea typeface="a영고딕L" panose="02020600000000000000" pitchFamily="18" charset="-127"/>
                  <a:cs typeface="Segoe UI" panose="020B0502040204020203" pitchFamily="34" charset="0"/>
                </a:rPr>
                <a:t>게임 플레이</a:t>
              </a:r>
              <a:endParaRPr lang="ko-KR" altLang="en-US" sz="2600" b="1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  <a:cs typeface="Segoe UI" panose="020B0502040204020203" pitchFamily="34" charset="0"/>
              </a:endParaRPr>
            </a:p>
          </p:txBody>
        </p:sp>
        <p:grpSp>
          <p:nvGrpSpPr>
            <p:cNvPr id="16" name="그룹 15"/>
            <p:cNvGrpSpPr/>
            <p:nvPr/>
          </p:nvGrpSpPr>
          <p:grpSpPr>
            <a:xfrm>
              <a:off x="554306" y="1721509"/>
              <a:ext cx="1649800" cy="3248433"/>
              <a:chOff x="554306" y="2348817"/>
              <a:chExt cx="1649800" cy="3248433"/>
            </a:xfrm>
          </p:grpSpPr>
          <p:cxnSp>
            <p:nvCxnSpPr>
              <p:cNvPr id="22" name="직선 연결선 21"/>
              <p:cNvCxnSpPr/>
              <p:nvPr/>
            </p:nvCxnSpPr>
            <p:spPr>
              <a:xfrm>
                <a:off x="554306" y="3973033"/>
                <a:ext cx="1109800" cy="0"/>
              </a:xfrm>
              <a:prstGeom prst="line">
                <a:avLst/>
              </a:prstGeom>
              <a:ln w="9525">
                <a:solidFill>
                  <a:schemeClr val="bg1">
                    <a:alpha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직선 연결선 22"/>
              <p:cNvCxnSpPr/>
              <p:nvPr/>
            </p:nvCxnSpPr>
            <p:spPr>
              <a:xfrm>
                <a:off x="1664106" y="2348817"/>
                <a:ext cx="0" cy="3245076"/>
              </a:xfrm>
              <a:prstGeom prst="line">
                <a:avLst/>
              </a:prstGeom>
              <a:ln w="9525">
                <a:solidFill>
                  <a:schemeClr val="bg1">
                    <a:alpha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/>
              <p:cNvCxnSpPr/>
              <p:nvPr/>
            </p:nvCxnSpPr>
            <p:spPr>
              <a:xfrm>
                <a:off x="1664106" y="2348817"/>
                <a:ext cx="540000" cy="0"/>
              </a:xfrm>
              <a:prstGeom prst="line">
                <a:avLst/>
              </a:prstGeom>
              <a:ln w="9525">
                <a:solidFill>
                  <a:schemeClr val="bg1">
                    <a:alpha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직선 연결선 24"/>
              <p:cNvCxnSpPr/>
              <p:nvPr/>
            </p:nvCxnSpPr>
            <p:spPr>
              <a:xfrm>
                <a:off x="1664106" y="5597250"/>
                <a:ext cx="540000" cy="0"/>
              </a:xfrm>
              <a:prstGeom prst="line">
                <a:avLst/>
              </a:prstGeom>
              <a:ln w="9525">
                <a:solidFill>
                  <a:schemeClr val="bg1">
                    <a:alpha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그룹 16"/>
            <p:cNvGrpSpPr/>
            <p:nvPr/>
          </p:nvGrpSpPr>
          <p:grpSpPr>
            <a:xfrm rot="10800000">
              <a:off x="7328947" y="1721509"/>
              <a:ext cx="1649800" cy="3248433"/>
              <a:chOff x="554306" y="2348817"/>
              <a:chExt cx="1649800" cy="3248433"/>
            </a:xfrm>
          </p:grpSpPr>
          <p:cxnSp>
            <p:nvCxnSpPr>
              <p:cNvPr id="18" name="직선 연결선 17"/>
              <p:cNvCxnSpPr/>
              <p:nvPr/>
            </p:nvCxnSpPr>
            <p:spPr>
              <a:xfrm>
                <a:off x="554306" y="3973033"/>
                <a:ext cx="1109800" cy="0"/>
              </a:xfrm>
              <a:prstGeom prst="line">
                <a:avLst/>
              </a:prstGeom>
              <a:ln w="9525">
                <a:solidFill>
                  <a:schemeClr val="bg1">
                    <a:alpha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/>
              <p:cNvCxnSpPr/>
              <p:nvPr/>
            </p:nvCxnSpPr>
            <p:spPr>
              <a:xfrm>
                <a:off x="1664106" y="2348817"/>
                <a:ext cx="0" cy="3245076"/>
              </a:xfrm>
              <a:prstGeom prst="line">
                <a:avLst/>
              </a:prstGeom>
              <a:ln w="9525">
                <a:solidFill>
                  <a:schemeClr val="bg1">
                    <a:alpha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/>
              <p:cNvCxnSpPr/>
              <p:nvPr/>
            </p:nvCxnSpPr>
            <p:spPr>
              <a:xfrm>
                <a:off x="1664106" y="2348817"/>
                <a:ext cx="540000" cy="0"/>
              </a:xfrm>
              <a:prstGeom prst="line">
                <a:avLst/>
              </a:prstGeom>
              <a:ln w="9525">
                <a:solidFill>
                  <a:schemeClr val="bg1">
                    <a:alpha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/>
              <p:cNvCxnSpPr/>
              <p:nvPr/>
            </p:nvCxnSpPr>
            <p:spPr>
              <a:xfrm>
                <a:off x="1664106" y="5597250"/>
                <a:ext cx="540000" cy="0"/>
              </a:xfrm>
              <a:prstGeom prst="line">
                <a:avLst/>
              </a:prstGeom>
              <a:ln w="9525">
                <a:solidFill>
                  <a:schemeClr val="bg1">
                    <a:alpha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6" name="TextBox 25"/>
          <p:cNvSpPr txBox="1"/>
          <p:nvPr/>
        </p:nvSpPr>
        <p:spPr>
          <a:xfrm>
            <a:off x="931857" y="997901"/>
            <a:ext cx="36126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3600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effectLst>
                  <a:outerShdw blurRad="25400" dist="25400" dir="2700000" algn="tl" rotWithShape="0">
                    <a:schemeClr val="bg2">
                      <a:lumMod val="50000"/>
                      <a:alpha val="75000"/>
                    </a:schemeClr>
                  </a:outerShdw>
                </a:effectLst>
                <a:latin typeface="a영고딕L" panose="02020600000000000000" pitchFamily="18" charset="-127"/>
                <a:ea typeface="a영고딕L" panose="02020600000000000000" pitchFamily="18" charset="-127"/>
                <a:cs typeface="Segoe UI" panose="020B0502040204020203" pitchFamily="34" charset="0"/>
              </a:rPr>
              <a:t>CONTENTS</a:t>
            </a:r>
            <a:endParaRPr lang="ko-KR" altLang="en-US" sz="3600" dirty="0">
              <a:ln>
                <a:solidFill>
                  <a:schemeClr val="bg1">
                    <a:alpha val="25000"/>
                  </a:schemeClr>
                </a:solidFill>
              </a:ln>
              <a:solidFill>
                <a:schemeClr val="bg1"/>
              </a:solidFill>
              <a:effectLst>
                <a:outerShdw blurRad="25400" dist="25400" dir="2700000" algn="tl" rotWithShape="0">
                  <a:schemeClr val="bg2">
                    <a:lumMod val="50000"/>
                    <a:alpha val="75000"/>
                  </a:schemeClr>
                </a:outerShdw>
              </a:effectLst>
              <a:latin typeface="a영고딕L" panose="02020600000000000000" pitchFamily="18" charset="-127"/>
              <a:ea typeface="a영고딕L" panose="02020600000000000000" pitchFamily="18" charset="-127"/>
              <a:cs typeface="Segoe UI" panose="020B0502040204020203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2542D48-3DDD-4F66-A548-B591320E5A63}"/>
              </a:ext>
            </a:extLst>
          </p:cNvPr>
          <p:cNvSpPr txBox="1"/>
          <p:nvPr/>
        </p:nvSpPr>
        <p:spPr>
          <a:xfrm>
            <a:off x="2820352" y="2841238"/>
            <a:ext cx="25923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  <a:cs typeface="Segoe UI" panose="020B0502040204020203" pitchFamily="34" charset="0"/>
              </a:rPr>
              <a:t>CH2. </a:t>
            </a:r>
            <a:r>
              <a:rPr lang="ko-KR" altLang="en-US" sz="2800" b="1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  <a:cs typeface="Segoe UI" panose="020B0502040204020203" pitchFamily="34" charset="0"/>
              </a:rPr>
              <a:t>연구 목적</a:t>
            </a:r>
            <a:r>
              <a:rPr lang="en-US" altLang="ko-KR" sz="2800" b="1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  <a:cs typeface="Segoe UI" panose="020B0502040204020203" pitchFamily="34" charset="0"/>
              </a:rPr>
              <a:t> </a:t>
            </a:r>
            <a:endParaRPr lang="ko-KR" altLang="en-US" sz="2600" b="1" dirty="0">
              <a:ln>
                <a:solidFill>
                  <a:schemeClr val="bg1">
                    <a:alpha val="25000"/>
                  </a:schemeClr>
                </a:solidFill>
              </a:ln>
              <a:solidFill>
                <a:schemeClr val="bg1"/>
              </a:solidFill>
              <a:latin typeface="a영고딕L" panose="02020600000000000000" pitchFamily="18" charset="-127"/>
              <a:ea typeface="a영고딕L" panose="02020600000000000000" pitchFamily="18" charset="-127"/>
              <a:cs typeface="Segoe UI" panose="020B0502040204020203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E1A4C4B-63F0-49FD-8050-1D961EB2A272}"/>
              </a:ext>
            </a:extLst>
          </p:cNvPr>
          <p:cNvSpPr txBox="1"/>
          <p:nvPr/>
        </p:nvSpPr>
        <p:spPr>
          <a:xfrm>
            <a:off x="2820352" y="3502033"/>
            <a:ext cx="2803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  <a:cs typeface="Segoe UI" panose="020B0502040204020203" pitchFamily="34" charset="0"/>
              </a:rPr>
              <a:t>CH3. </a:t>
            </a:r>
            <a:r>
              <a:rPr lang="ko-KR" altLang="en-US" sz="2800" b="1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  <a:cs typeface="Segoe UI" panose="020B0502040204020203" pitchFamily="34" charset="0"/>
              </a:rPr>
              <a:t>기술적 요소</a:t>
            </a:r>
            <a:endParaRPr lang="ko-KR" altLang="en-US" sz="2600" b="1" dirty="0">
              <a:ln>
                <a:solidFill>
                  <a:schemeClr val="bg1">
                    <a:alpha val="25000"/>
                  </a:schemeClr>
                </a:solidFill>
              </a:ln>
              <a:solidFill>
                <a:schemeClr val="bg1"/>
              </a:solidFill>
              <a:latin typeface="a영고딕L" panose="02020600000000000000" pitchFamily="18" charset="-127"/>
              <a:ea typeface="a영고딕L" panose="02020600000000000000" pitchFamily="18" charset="-127"/>
              <a:cs typeface="Segoe UI" panose="020B0502040204020203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24D18B8-813C-451B-8660-DD79A6D8BEC2}"/>
              </a:ext>
            </a:extLst>
          </p:cNvPr>
          <p:cNvSpPr txBox="1"/>
          <p:nvPr/>
        </p:nvSpPr>
        <p:spPr>
          <a:xfrm>
            <a:off x="2840967" y="4162828"/>
            <a:ext cx="34323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  <a:cs typeface="Segoe UI" panose="020B0502040204020203" pitchFamily="34" charset="0"/>
              </a:rPr>
              <a:t>CH4. </a:t>
            </a:r>
            <a:r>
              <a:rPr lang="ko-KR" altLang="en-US" sz="2800" b="1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  <a:cs typeface="Segoe UI" panose="020B0502040204020203" pitchFamily="34" charset="0"/>
              </a:rPr>
              <a:t>타게임과의 비교</a:t>
            </a:r>
            <a:endParaRPr lang="ko-KR" altLang="en-US" sz="2600" b="1" dirty="0">
              <a:ln>
                <a:solidFill>
                  <a:schemeClr val="bg1">
                    <a:alpha val="25000"/>
                  </a:schemeClr>
                </a:solidFill>
              </a:ln>
              <a:solidFill>
                <a:schemeClr val="bg1"/>
              </a:solidFill>
              <a:latin typeface="a영고딕L" panose="02020600000000000000" pitchFamily="18" charset="-127"/>
              <a:ea typeface="a영고딕L" panose="02020600000000000000" pitchFamily="18" charset="-127"/>
              <a:cs typeface="Segoe UI" panose="020B0502040204020203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F9FB42A-6EA7-46A3-8F74-4C42554F8060}"/>
              </a:ext>
            </a:extLst>
          </p:cNvPr>
          <p:cNvSpPr txBox="1"/>
          <p:nvPr/>
        </p:nvSpPr>
        <p:spPr>
          <a:xfrm>
            <a:off x="2840967" y="4823623"/>
            <a:ext cx="35397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  <a:cs typeface="Segoe UI" panose="020B0502040204020203" pitchFamily="34" charset="0"/>
              </a:rPr>
              <a:t>CH5. </a:t>
            </a:r>
            <a:r>
              <a:rPr lang="ko-KR" altLang="en-US" sz="2800" b="1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  <a:cs typeface="Segoe UI" panose="020B0502040204020203" pitchFamily="34" charset="0"/>
              </a:rPr>
              <a:t>역할분담 및 일정</a:t>
            </a:r>
            <a:endParaRPr lang="ko-KR" altLang="en-US" sz="2600" b="1" dirty="0">
              <a:ln>
                <a:solidFill>
                  <a:schemeClr val="bg1">
                    <a:alpha val="25000"/>
                  </a:schemeClr>
                </a:solidFill>
              </a:ln>
              <a:solidFill>
                <a:schemeClr val="bg1"/>
              </a:solidFill>
              <a:latin typeface="a영고딕L" panose="02020600000000000000" pitchFamily="18" charset="-127"/>
              <a:ea typeface="a영고딕L" panose="02020600000000000000" pitchFamily="18" charset="-127"/>
              <a:cs typeface="Segoe UI" panose="020B0502040204020203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1A6FC10-0F81-46B5-84DD-6B5AFBFC5479}"/>
              </a:ext>
            </a:extLst>
          </p:cNvPr>
          <p:cNvSpPr txBox="1"/>
          <p:nvPr/>
        </p:nvSpPr>
        <p:spPr>
          <a:xfrm>
            <a:off x="2840967" y="5484418"/>
            <a:ext cx="24224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  <a:cs typeface="Segoe UI" panose="020B0502040204020203" pitchFamily="34" charset="0"/>
              </a:rPr>
              <a:t>CH6. </a:t>
            </a:r>
            <a:r>
              <a:rPr lang="ko-KR" altLang="en-US" sz="2800" b="1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  <a:cs typeface="Segoe UI" panose="020B0502040204020203" pitchFamily="34" charset="0"/>
              </a:rPr>
              <a:t>참고자료</a:t>
            </a:r>
          </a:p>
        </p:txBody>
      </p:sp>
    </p:spTree>
    <p:extLst>
      <p:ext uri="{BB962C8B-B14F-4D97-AF65-F5344CB8AC3E}">
        <p14:creationId xmlns:p14="http://schemas.microsoft.com/office/powerpoint/2010/main" val="1595423975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직선 연결선 24"/>
          <p:cNvCxnSpPr/>
          <p:nvPr/>
        </p:nvCxnSpPr>
        <p:spPr>
          <a:xfrm>
            <a:off x="11855249" y="396029"/>
            <a:ext cx="0" cy="646619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>
            <a:off x="11318716" y="528351"/>
            <a:ext cx="684000" cy="0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/>
          <p:cNvGrpSpPr/>
          <p:nvPr/>
        </p:nvGrpSpPr>
        <p:grpSpPr>
          <a:xfrm>
            <a:off x="2607789" y="858888"/>
            <a:ext cx="4750020" cy="1063002"/>
            <a:chOff x="2062080" y="4867045"/>
            <a:chExt cx="936370" cy="1063002"/>
          </a:xfrm>
        </p:grpSpPr>
        <p:sp>
          <p:nvSpPr>
            <p:cNvPr id="19" name="TextBox 18"/>
            <p:cNvSpPr txBox="1"/>
            <p:nvPr/>
          </p:nvSpPr>
          <p:spPr>
            <a:xfrm>
              <a:off x="2062080" y="5529937"/>
              <a:ext cx="9363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>
                  <a:ln>
                    <a:solidFill>
                      <a:schemeClr val="tx1">
                        <a:lumMod val="75000"/>
                        <a:lumOff val="25000"/>
                        <a:alpha val="2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defRPr>
              </a:lvl1pPr>
            </a:lstStyle>
            <a:p>
              <a:pPr algn="l"/>
              <a:r>
                <a:rPr lang="ko-KR" altLang="en-US" sz="2000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오브젝트</a:t>
              </a:r>
              <a:r>
                <a:rPr lang="en-US" altLang="ko-KR" sz="2000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,</a:t>
              </a:r>
              <a:r>
                <a:rPr lang="ko-KR" altLang="en-US" sz="2000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캐릭터의 시작위치 랜덤으로 배치</a:t>
              </a:r>
              <a:endParaRPr lang="en-US" altLang="ko-KR" sz="2000" dirty="0">
                <a:latin typeface="a영고딕L" panose="02020600000000000000" pitchFamily="18" charset="-127"/>
                <a:ea typeface="a영고딕L" panose="02020600000000000000" pitchFamily="18" charset="-127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062080" y="4867045"/>
              <a:ext cx="472956" cy="646331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1600">
                  <a:ln>
                    <a:solidFill>
                      <a:schemeClr val="tx1">
                        <a:lumMod val="75000"/>
                        <a:lumOff val="25000"/>
                        <a:alpha val="2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defRPr>
              </a:lvl1pPr>
            </a:lstStyle>
            <a:p>
              <a:pPr algn="ctr"/>
              <a:r>
                <a:rPr lang="ko-KR" altLang="en-US" sz="3600" b="1" dirty="0" err="1">
                  <a:latin typeface="a영고딕L" panose="02020600000000000000" pitchFamily="18" charset="-127"/>
                  <a:ea typeface="a영고딕L" panose="02020600000000000000" pitchFamily="18" charset="-127"/>
                </a:rPr>
                <a:t>로그라이크</a:t>
              </a:r>
              <a:endParaRPr lang="ko-KR" altLang="en-US" sz="3600" b="1" dirty="0">
                <a:latin typeface="a영고딕L" panose="02020600000000000000" pitchFamily="18" charset="-127"/>
                <a:ea typeface="a영고딕L" panose="02020600000000000000" pitchFamily="18" charset="-127"/>
              </a:endParaRPr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2607787" y="2539503"/>
            <a:ext cx="8848343" cy="1134777"/>
            <a:chOff x="1912188" y="4758874"/>
            <a:chExt cx="8848343" cy="1134777"/>
          </a:xfrm>
        </p:grpSpPr>
        <p:sp>
          <p:nvSpPr>
            <p:cNvPr id="32" name="TextBox 31"/>
            <p:cNvSpPr txBox="1"/>
            <p:nvPr/>
          </p:nvSpPr>
          <p:spPr>
            <a:xfrm>
              <a:off x="1959649" y="5493541"/>
              <a:ext cx="880088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ctr">
                <a:defRPr>
                  <a:ln>
                    <a:solidFill>
                      <a:schemeClr val="tx1">
                        <a:lumMod val="75000"/>
                        <a:lumOff val="25000"/>
                        <a:alpha val="2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defRPr>
              </a:lvl1pPr>
            </a:lstStyle>
            <a:p>
              <a:pPr algn="l"/>
              <a:r>
                <a:rPr lang="ko-KR" altLang="en-US" sz="2000" dirty="0" err="1">
                  <a:latin typeface="a영고딕L" panose="02020600000000000000" pitchFamily="18" charset="-127"/>
                  <a:ea typeface="a영고딕L" panose="02020600000000000000" pitchFamily="18" charset="-127"/>
                </a:rPr>
                <a:t>트위치의</a:t>
              </a:r>
              <a:r>
                <a:rPr lang="ko-KR" altLang="en-US" sz="2000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 투표 시스템을 연동하여 </a:t>
              </a:r>
              <a:r>
                <a:rPr lang="ko-KR" altLang="en-US" sz="2000" dirty="0" err="1">
                  <a:latin typeface="a영고딕L" panose="02020600000000000000" pitchFamily="18" charset="-127"/>
                  <a:ea typeface="a영고딕L" panose="02020600000000000000" pitchFamily="18" charset="-127"/>
                </a:rPr>
                <a:t>스트리머와의</a:t>
              </a:r>
              <a:r>
                <a:rPr lang="en-US" altLang="ko-KR" sz="2000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 </a:t>
              </a:r>
              <a:r>
                <a:rPr lang="ko-KR" altLang="en-US" sz="2000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상호작용을 극대화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912188" y="4758874"/>
              <a:ext cx="2462534" cy="646331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1600">
                  <a:ln>
                    <a:solidFill>
                      <a:schemeClr val="tx1">
                        <a:lumMod val="75000"/>
                        <a:lumOff val="25000"/>
                        <a:alpha val="2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defRPr>
              </a:lvl1pPr>
            </a:lstStyle>
            <a:p>
              <a:pPr algn="ctr"/>
              <a:r>
                <a:rPr lang="ko-KR" altLang="en-US" sz="3600" b="1" dirty="0" err="1">
                  <a:latin typeface="a영고딕L" panose="02020600000000000000" pitchFamily="18" charset="-127"/>
                  <a:ea typeface="a영고딕L" panose="02020600000000000000" pitchFamily="18" charset="-127"/>
                </a:rPr>
                <a:t>트위치</a:t>
              </a:r>
              <a:r>
                <a:rPr lang="ko-KR" altLang="en-US" sz="3600" b="1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 연동</a:t>
              </a:r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2607787" y="4418819"/>
            <a:ext cx="8895803" cy="1486052"/>
            <a:chOff x="2120109" y="4609724"/>
            <a:chExt cx="8895803" cy="1486052"/>
          </a:xfrm>
        </p:grpSpPr>
        <p:sp>
          <p:nvSpPr>
            <p:cNvPr id="38" name="TextBox 37"/>
            <p:cNvSpPr txBox="1"/>
            <p:nvPr/>
          </p:nvSpPr>
          <p:spPr>
            <a:xfrm>
              <a:off x="2120109" y="5387890"/>
              <a:ext cx="889580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ctr">
                <a:defRPr>
                  <a:ln>
                    <a:solidFill>
                      <a:schemeClr val="tx1">
                        <a:lumMod val="75000"/>
                        <a:lumOff val="25000"/>
                        <a:alpha val="2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defRPr>
              </a:lvl1pPr>
            </a:lstStyle>
            <a:p>
              <a:pPr algn="l"/>
              <a:r>
                <a:rPr lang="ko-KR" altLang="en-US" sz="2000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플레이어의 심박수를 반영하여</a:t>
              </a:r>
              <a:r>
                <a:rPr lang="en-US" altLang="ko-KR" sz="2000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 </a:t>
              </a:r>
              <a:r>
                <a:rPr lang="ko-KR" altLang="en-US" sz="2000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게임내에서 방해요소로 작용</a:t>
              </a:r>
              <a:endParaRPr lang="en-US" altLang="ko-KR" sz="2000" dirty="0">
                <a:latin typeface="a영고딕L" panose="02020600000000000000" pitchFamily="18" charset="-127"/>
                <a:ea typeface="a영고딕L" panose="02020600000000000000" pitchFamily="18" charset="-127"/>
              </a:endParaRPr>
            </a:p>
            <a:p>
              <a:pPr algn="l"/>
              <a:r>
                <a:rPr lang="en-US" altLang="ko-KR" sz="2000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Ex) </a:t>
              </a:r>
              <a:r>
                <a:rPr lang="ko-KR" altLang="en-US" sz="2000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화면 울렁거림</a:t>
              </a:r>
              <a:r>
                <a:rPr lang="en-US" altLang="ko-KR" sz="2000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, </a:t>
              </a:r>
              <a:r>
                <a:rPr lang="ko-KR" altLang="en-US" sz="2000" dirty="0" err="1">
                  <a:latin typeface="a영고딕L" panose="02020600000000000000" pitchFamily="18" charset="-127"/>
                  <a:ea typeface="a영고딕L" panose="02020600000000000000" pitchFamily="18" charset="-127"/>
                </a:rPr>
                <a:t>느려짐</a:t>
              </a:r>
              <a:endParaRPr lang="ko-KR" altLang="en-US" sz="2000" dirty="0">
                <a:latin typeface="a영고딕L" panose="02020600000000000000" pitchFamily="18" charset="-127"/>
                <a:ea typeface="a영고딕L" panose="02020600000000000000" pitchFamily="18" charset="-127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2120109" y="4609724"/>
              <a:ext cx="2911374" cy="646331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1600">
                  <a:ln>
                    <a:solidFill>
                      <a:schemeClr val="tx1">
                        <a:lumMod val="75000"/>
                        <a:lumOff val="25000"/>
                        <a:alpha val="2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defRPr>
              </a:lvl1pPr>
            </a:lstStyle>
            <a:p>
              <a:pPr algn="ctr"/>
              <a:r>
                <a:rPr lang="ko-KR" altLang="en-US" sz="3600" b="1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심박수 피드백</a:t>
              </a:r>
            </a:p>
          </p:txBody>
        </p:sp>
      </p:grpSp>
      <p:pic>
        <p:nvPicPr>
          <p:cNvPr id="13" name="그래픽 12" descr="반복">
            <a:extLst>
              <a:ext uri="{FF2B5EF4-FFF2-40B4-BE49-F238E27FC236}">
                <a16:creationId xmlns:a16="http://schemas.microsoft.com/office/drawing/2014/main" id="{6DB938A5-1ECA-4CE4-8908-1FC0289ECA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9338" y="396029"/>
            <a:ext cx="1624381" cy="1624381"/>
          </a:xfrm>
          <a:prstGeom prst="rect">
            <a:avLst/>
          </a:prstGeom>
        </p:spPr>
      </p:pic>
      <p:pic>
        <p:nvPicPr>
          <p:cNvPr id="15" name="그래픽 14" descr="달리기">
            <a:extLst>
              <a:ext uri="{FF2B5EF4-FFF2-40B4-BE49-F238E27FC236}">
                <a16:creationId xmlns:a16="http://schemas.microsoft.com/office/drawing/2014/main" id="{CE8C7261-EAA9-41CB-BE96-000FF8A196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40992" y="1226056"/>
            <a:ext cx="914400" cy="914400"/>
          </a:xfrm>
          <a:prstGeom prst="rect">
            <a:avLst/>
          </a:prstGeom>
        </p:spPr>
      </p:pic>
      <p:pic>
        <p:nvPicPr>
          <p:cNvPr id="20" name="그래픽 19" descr="심장 박동">
            <a:extLst>
              <a:ext uri="{FF2B5EF4-FFF2-40B4-BE49-F238E27FC236}">
                <a16:creationId xmlns:a16="http://schemas.microsoft.com/office/drawing/2014/main" id="{66C94927-44A1-4E48-9FE1-0316F2672D3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32048" y="4336419"/>
            <a:ext cx="1543425" cy="1543425"/>
          </a:xfrm>
          <a:prstGeom prst="rect">
            <a:avLst/>
          </a:prstGeom>
        </p:spPr>
      </p:pic>
      <p:sp>
        <p:nvSpPr>
          <p:cNvPr id="21" name="하트 20">
            <a:extLst>
              <a:ext uri="{FF2B5EF4-FFF2-40B4-BE49-F238E27FC236}">
                <a16:creationId xmlns:a16="http://schemas.microsoft.com/office/drawing/2014/main" id="{438C9A02-C822-45BF-87C6-E3070F02E1B7}"/>
              </a:ext>
            </a:extLst>
          </p:cNvPr>
          <p:cNvSpPr/>
          <p:nvPr/>
        </p:nvSpPr>
        <p:spPr>
          <a:xfrm>
            <a:off x="1805689" y="4546338"/>
            <a:ext cx="554396" cy="564064"/>
          </a:xfrm>
          <a:prstGeom prst="hear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BEAFB86-558B-4821-BBE4-1D3C2C572E6E}"/>
              </a:ext>
            </a:extLst>
          </p:cNvPr>
          <p:cNvSpPr txBox="1"/>
          <p:nvPr/>
        </p:nvSpPr>
        <p:spPr>
          <a:xfrm>
            <a:off x="1803904" y="4621753"/>
            <a:ext cx="6127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100</a:t>
            </a:r>
            <a:endParaRPr lang="ko-KR" altLang="en-US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BAB1EDBA-7CF3-45DC-9CB6-9379A68469B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36250" y1="34762" x2="36250" y2="51905"/>
                        <a14:foregroundMark x1="40583" y1="48889" x2="41833" y2="60159"/>
                        <a14:foregroundMark x1="40917" y1="40000" x2="58333" y2="49524"/>
                        <a14:foregroundMark x1="40917" y1="36508" x2="60500" y2="31111"/>
                        <a14:foregroundMark x1="42417" y1="32857" x2="52417" y2="31746"/>
                        <a14:foregroundMark x1="39917" y1="62540" x2="47750" y2="67937"/>
                        <a14:foregroundMark x1="51750" y1="65556" x2="60167" y2="51905"/>
                        <a14:foregroundMark x1="55500" y1="73810" x2="63167" y2="44603"/>
                        <a14:foregroundMark x1="63167" y1="44603" x2="63583" y2="382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742" y="2455158"/>
            <a:ext cx="3030094" cy="1590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940500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EFD48BCD-E6F6-4FE0-B1D0-8FB6EBB289C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037" y="3342263"/>
            <a:ext cx="4241433" cy="238580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EF898F6C-0FAF-4816-A3F8-8A633034DBA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3606" y="3101759"/>
            <a:ext cx="2154415" cy="654481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DFE234A4-F84B-4F95-A59F-D148F19122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6227" y="4659972"/>
            <a:ext cx="247650" cy="314325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94D5B09F-C1A1-44C5-9A33-92FD4D2447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6869" y="4662926"/>
            <a:ext cx="247650" cy="314325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8B8396CA-A5A3-4AC9-95F4-2E69D2BB39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2189" y="4552410"/>
            <a:ext cx="247650" cy="314325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03DDAD10-06D7-4EDF-9D2B-6214B6764EEB}"/>
              </a:ext>
            </a:extLst>
          </p:cNvPr>
          <p:cNvGrpSpPr/>
          <p:nvPr/>
        </p:nvGrpSpPr>
        <p:grpSpPr>
          <a:xfrm>
            <a:off x="603250" y="2640852"/>
            <a:ext cx="2021138" cy="512449"/>
            <a:chOff x="682373" y="1572055"/>
            <a:chExt cx="2224489" cy="839018"/>
          </a:xfrm>
        </p:grpSpPr>
        <p:sp>
          <p:nvSpPr>
            <p:cNvPr id="26" name="설명선: 굽은 선(테두리 및 강조선) 25">
              <a:extLst>
                <a:ext uri="{FF2B5EF4-FFF2-40B4-BE49-F238E27FC236}">
                  <a16:creationId xmlns:a16="http://schemas.microsoft.com/office/drawing/2014/main" id="{A2F0A451-A9D4-43E8-82F6-DA22EDED8CC8}"/>
                </a:ext>
              </a:extLst>
            </p:cNvPr>
            <p:cNvSpPr/>
            <p:nvPr/>
          </p:nvSpPr>
          <p:spPr>
            <a:xfrm rot="5400000">
              <a:off x="1357645" y="1181620"/>
              <a:ext cx="839018" cy="1619888"/>
            </a:xfrm>
            <a:prstGeom prst="accentBorderCallout2">
              <a:avLst>
                <a:gd name="adj1" fmla="val 94305"/>
                <a:gd name="adj2" fmla="val 111015"/>
                <a:gd name="adj3" fmla="val 94861"/>
                <a:gd name="adj4" fmla="val 163257"/>
                <a:gd name="adj5" fmla="val 89082"/>
                <a:gd name="adj6" fmla="val 164254"/>
              </a:avLst>
            </a:prstGeom>
            <a:solidFill>
              <a:schemeClr val="bg2">
                <a:lumMod val="50000"/>
              </a:schemeClr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latin typeface="a영고딕L" panose="02020600000000000000" pitchFamily="18" charset="-127"/>
                <a:ea typeface="a영고딕L" panose="02020600000000000000" pitchFamily="18" charset="-127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2FE65A4-E9D0-480C-B0E5-A5D87D79F59B}"/>
                </a:ext>
              </a:extLst>
            </p:cNvPr>
            <p:cNvSpPr txBox="1"/>
            <p:nvPr/>
          </p:nvSpPr>
          <p:spPr>
            <a:xfrm>
              <a:off x="682373" y="1670793"/>
              <a:ext cx="222448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 err="1">
                  <a:solidFill>
                    <a:schemeClr val="bg1">
                      <a:lumMod val="85000"/>
                    </a:schemeClr>
                  </a:solidFill>
                  <a:latin typeface="a영고딕L" panose="02020600000000000000" pitchFamily="18" charset="-127"/>
                  <a:ea typeface="a영고딕L" panose="02020600000000000000" pitchFamily="18" charset="-127"/>
                </a:rPr>
                <a:t>심장박동수</a:t>
              </a:r>
              <a:endParaRPr lang="en-US" altLang="ko-KR" sz="2000" dirty="0">
                <a:solidFill>
                  <a:schemeClr val="bg1">
                    <a:lumMod val="8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EC66CF6C-6724-47C6-9C55-B5510A37A9B3}"/>
              </a:ext>
            </a:extLst>
          </p:cNvPr>
          <p:cNvGrpSpPr/>
          <p:nvPr/>
        </p:nvGrpSpPr>
        <p:grpSpPr>
          <a:xfrm>
            <a:off x="5248741" y="3898387"/>
            <a:ext cx="1502983" cy="528131"/>
            <a:chOff x="5236762" y="3831207"/>
            <a:chExt cx="2224489" cy="756751"/>
          </a:xfrm>
        </p:grpSpPr>
        <p:sp>
          <p:nvSpPr>
            <p:cNvPr id="61" name="설명선: 굽은 선(테두리 및 강조선) 60">
              <a:extLst>
                <a:ext uri="{FF2B5EF4-FFF2-40B4-BE49-F238E27FC236}">
                  <a16:creationId xmlns:a16="http://schemas.microsoft.com/office/drawing/2014/main" id="{3D76B857-E21E-4EA2-B8D2-4E9D756757C4}"/>
                </a:ext>
              </a:extLst>
            </p:cNvPr>
            <p:cNvSpPr/>
            <p:nvPr/>
          </p:nvSpPr>
          <p:spPr>
            <a:xfrm rot="5400000">
              <a:off x="5970632" y="3329494"/>
              <a:ext cx="756751" cy="1760178"/>
            </a:xfrm>
            <a:prstGeom prst="accentBorderCallout2">
              <a:avLst>
                <a:gd name="adj1" fmla="val 24516"/>
                <a:gd name="adj2" fmla="val -12854"/>
                <a:gd name="adj3" fmla="val 25776"/>
                <a:gd name="adj4" fmla="val -43510"/>
                <a:gd name="adj5" fmla="val 59134"/>
                <a:gd name="adj6" fmla="val -43643"/>
              </a:avLst>
            </a:prstGeom>
            <a:solidFill>
              <a:schemeClr val="bg2">
                <a:lumMod val="50000"/>
              </a:schemeClr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latin typeface="a영고딕L" panose="02020600000000000000" pitchFamily="18" charset="-127"/>
                <a:ea typeface="a영고딕L" panose="02020600000000000000" pitchFamily="18" charset="-127"/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BEA91045-2BFB-4417-A90A-496FE45ED2A6}"/>
                </a:ext>
              </a:extLst>
            </p:cNvPr>
            <p:cNvSpPr txBox="1"/>
            <p:nvPr/>
          </p:nvSpPr>
          <p:spPr>
            <a:xfrm>
              <a:off x="5236762" y="3908938"/>
              <a:ext cx="2224489" cy="4626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>
                      <a:lumMod val="85000"/>
                    </a:schemeClr>
                  </a:solidFill>
                  <a:latin typeface="a영고딕L" panose="02020600000000000000" pitchFamily="18" charset="-127"/>
                  <a:ea typeface="a영고딕L" panose="02020600000000000000" pitchFamily="18" charset="-127"/>
                </a:rPr>
                <a:t>인벤토리</a:t>
              </a:r>
              <a:endParaRPr lang="en-US" altLang="ko-KR" sz="2000" dirty="0">
                <a:solidFill>
                  <a:schemeClr val="bg1">
                    <a:lumMod val="8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DB3FEB36-43E4-4F3F-8A1B-72FAD04389A5}"/>
              </a:ext>
            </a:extLst>
          </p:cNvPr>
          <p:cNvGrpSpPr/>
          <p:nvPr/>
        </p:nvGrpSpPr>
        <p:grpSpPr>
          <a:xfrm>
            <a:off x="35563" y="5182703"/>
            <a:ext cx="2224489" cy="797149"/>
            <a:chOff x="0" y="5210757"/>
            <a:chExt cx="2224489" cy="797149"/>
          </a:xfrm>
        </p:grpSpPr>
        <p:sp>
          <p:nvSpPr>
            <p:cNvPr id="72" name="설명선: 굽은 선(테두리 및 강조선) 71">
              <a:extLst>
                <a:ext uri="{FF2B5EF4-FFF2-40B4-BE49-F238E27FC236}">
                  <a16:creationId xmlns:a16="http://schemas.microsoft.com/office/drawing/2014/main" id="{0676BC1E-747D-4DD2-B49A-03B0E5A07ED6}"/>
                </a:ext>
              </a:extLst>
            </p:cNvPr>
            <p:cNvSpPr/>
            <p:nvPr/>
          </p:nvSpPr>
          <p:spPr>
            <a:xfrm rot="5400000">
              <a:off x="711462" y="4729243"/>
              <a:ext cx="797149" cy="1760178"/>
            </a:xfrm>
            <a:prstGeom prst="accentBorderCallout2">
              <a:avLst>
                <a:gd name="adj1" fmla="val 60326"/>
                <a:gd name="adj2" fmla="val -8550"/>
                <a:gd name="adj3" fmla="val 56542"/>
                <a:gd name="adj4" fmla="val -37168"/>
                <a:gd name="adj5" fmla="val 1647"/>
                <a:gd name="adj6" fmla="val -40736"/>
              </a:avLst>
            </a:prstGeom>
            <a:solidFill>
              <a:schemeClr val="bg2">
                <a:lumMod val="50000"/>
              </a:schemeClr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latin typeface="a영고딕L" panose="02020600000000000000" pitchFamily="18" charset="-127"/>
                <a:ea typeface="a영고딕L" panose="02020600000000000000" pitchFamily="18" charset="-127"/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E21DBFF9-ACC0-4290-832B-1B5297B6664D}"/>
                </a:ext>
              </a:extLst>
            </p:cNvPr>
            <p:cNvSpPr txBox="1"/>
            <p:nvPr/>
          </p:nvSpPr>
          <p:spPr>
            <a:xfrm>
              <a:off x="0" y="5358795"/>
              <a:ext cx="2224489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chemeClr val="bg1">
                      <a:lumMod val="85000"/>
                    </a:schemeClr>
                  </a:solidFill>
                  <a:latin typeface="a영고딕L" panose="02020600000000000000" pitchFamily="18" charset="-127"/>
                  <a:ea typeface="a영고딕L" panose="02020600000000000000" pitchFamily="18" charset="-127"/>
                </a:rPr>
                <a:t>상호작용 가능한</a:t>
              </a:r>
              <a:endParaRPr lang="en-US" altLang="ko-KR" sz="1400" dirty="0">
                <a:solidFill>
                  <a:schemeClr val="bg1">
                    <a:lumMod val="8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endParaRPr>
            </a:p>
            <a:p>
              <a:pPr algn="ctr"/>
              <a:r>
                <a:rPr lang="ko-KR" altLang="en-US" sz="1400" dirty="0">
                  <a:solidFill>
                    <a:schemeClr val="bg1">
                      <a:lumMod val="85000"/>
                    </a:schemeClr>
                  </a:solidFill>
                  <a:latin typeface="a영고딕L" panose="02020600000000000000" pitchFamily="18" charset="-127"/>
                  <a:ea typeface="a영고딕L" panose="02020600000000000000" pitchFamily="18" charset="-127"/>
                </a:rPr>
                <a:t>오브젝트 표시</a:t>
              </a:r>
              <a:endParaRPr lang="en-US" altLang="ko-KR" sz="1400" dirty="0">
                <a:solidFill>
                  <a:schemeClr val="bg1">
                    <a:lumMod val="8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71E4AA61-544F-422B-A6A3-71F2C0D3E626}"/>
              </a:ext>
            </a:extLst>
          </p:cNvPr>
          <p:cNvSpPr txBox="1"/>
          <p:nvPr/>
        </p:nvSpPr>
        <p:spPr>
          <a:xfrm>
            <a:off x="2430427" y="827684"/>
            <a:ext cx="8750848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latin typeface="a영고딕L" panose="02020600000000000000" pitchFamily="18" charset="-127"/>
                <a:ea typeface="a영고딕L" panose="02020600000000000000" pitchFamily="18" charset="-127"/>
              </a:rPr>
              <a:t>적을 피하고 </a:t>
            </a:r>
            <a:r>
              <a:rPr lang="ko-KR" altLang="en-US" sz="3600" b="1" dirty="0">
                <a:solidFill>
                  <a:schemeClr val="bg1"/>
                </a:solidFill>
                <a:highlight>
                  <a:srgbClr val="000000"/>
                </a:highlight>
                <a:latin typeface="a영고딕L" panose="02020600000000000000" pitchFamily="18" charset="-127"/>
                <a:ea typeface="a영고딕L" panose="02020600000000000000" pitchFamily="18" charset="-127"/>
              </a:rPr>
              <a:t>탈출</a:t>
            </a:r>
            <a:r>
              <a:rPr lang="ko-KR" altLang="en-US" sz="3600" b="1" dirty="0">
                <a:latin typeface="a영고딕L" panose="02020600000000000000" pitchFamily="18" charset="-127"/>
                <a:ea typeface="a영고딕L" panose="02020600000000000000" pitchFamily="18" charset="-127"/>
              </a:rPr>
              <a:t>해라</a:t>
            </a:r>
            <a:r>
              <a:rPr lang="en-US" altLang="ko-KR" sz="3600" b="1" dirty="0">
                <a:latin typeface="a영고딕L" panose="02020600000000000000" pitchFamily="18" charset="-127"/>
                <a:ea typeface="a영고딕L" panose="02020600000000000000" pitchFamily="18" charset="-127"/>
              </a:rPr>
              <a:t>!</a:t>
            </a:r>
          </a:p>
          <a:p>
            <a:r>
              <a:rPr lang="ko-KR" altLang="en-US" sz="2800" dirty="0">
                <a:latin typeface="a영고딕L" panose="02020600000000000000" pitchFamily="18" charset="-127"/>
                <a:ea typeface="a영고딕L" panose="02020600000000000000" pitchFamily="18" charset="-127"/>
              </a:rPr>
              <a:t>시각과 청각에 반응하는 적을 피하고</a:t>
            </a:r>
            <a:endParaRPr lang="en-US" altLang="ko-KR" sz="2800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r>
              <a:rPr lang="ko-KR" altLang="en-US" sz="2800" dirty="0">
                <a:latin typeface="a영고딕L" panose="02020600000000000000" pitchFamily="18" charset="-127"/>
                <a:ea typeface="a영고딕L" panose="02020600000000000000" pitchFamily="18" charset="-127"/>
              </a:rPr>
              <a:t>상호작용이 가능한 오브젝트를 사용하여</a:t>
            </a:r>
            <a:r>
              <a:rPr lang="en-US" altLang="ko-KR" sz="2800" dirty="0">
                <a:latin typeface="a영고딕L" panose="02020600000000000000" pitchFamily="18" charset="-127"/>
                <a:ea typeface="a영고딕L" panose="02020600000000000000" pitchFamily="18" charset="-127"/>
              </a:rPr>
              <a:t> </a:t>
            </a:r>
            <a:r>
              <a:rPr lang="ko-KR" altLang="en-US" sz="2800" dirty="0">
                <a:latin typeface="a영고딕L" panose="02020600000000000000" pitchFamily="18" charset="-127"/>
                <a:ea typeface="a영고딕L" panose="02020600000000000000" pitchFamily="18" charset="-127"/>
              </a:rPr>
              <a:t>탈출해야 한다</a:t>
            </a:r>
            <a:r>
              <a:rPr lang="en-US" altLang="ko-KR" sz="2800" dirty="0">
                <a:latin typeface="a영고딕L" panose="02020600000000000000" pitchFamily="18" charset="-127"/>
                <a:ea typeface="a영고딕L" panose="02020600000000000000" pitchFamily="18" charset="-127"/>
              </a:rPr>
              <a:t>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F0CF988-63D1-4E81-BCF4-2577335FFDDF}"/>
              </a:ext>
            </a:extLst>
          </p:cNvPr>
          <p:cNvSpPr txBox="1"/>
          <p:nvPr/>
        </p:nvSpPr>
        <p:spPr>
          <a:xfrm>
            <a:off x="7139327" y="2871270"/>
            <a:ext cx="5092873" cy="2808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장르 </a:t>
            </a:r>
            <a:r>
              <a:rPr lang="en-US" altLang="ko-KR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: </a:t>
            </a:r>
            <a:r>
              <a:rPr lang="ko-KR" altLang="en-US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공포 퍼즐 어드벤처 게임</a:t>
            </a:r>
            <a:endParaRPr lang="en-US" altLang="ko-KR" sz="2000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플랫폼 </a:t>
            </a:r>
            <a:r>
              <a:rPr lang="en-US" altLang="ko-KR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: PC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개발환경 </a:t>
            </a:r>
            <a:r>
              <a:rPr lang="en-US" altLang="ko-KR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:  Visual Studio 2017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	    Unity 3D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	    3D Max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	    Adobe Photoshop CSS</a:t>
            </a:r>
            <a:endParaRPr lang="ko-KR" altLang="en-US" sz="2000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34" name="왼쪽 대괄호 33">
            <a:extLst>
              <a:ext uri="{FF2B5EF4-FFF2-40B4-BE49-F238E27FC236}">
                <a16:creationId xmlns:a16="http://schemas.microsoft.com/office/drawing/2014/main" id="{371C1124-88B7-44FE-BCD3-C8B9F2DD4741}"/>
              </a:ext>
            </a:extLst>
          </p:cNvPr>
          <p:cNvSpPr/>
          <p:nvPr/>
        </p:nvSpPr>
        <p:spPr>
          <a:xfrm flipH="1">
            <a:off x="11465970" y="2945535"/>
            <a:ext cx="245559" cy="2756847"/>
          </a:xfrm>
          <a:prstGeom prst="leftBracket">
            <a:avLst/>
          </a:prstGeom>
          <a:ln w="104775" cap="sq">
            <a:solidFill>
              <a:schemeClr val="bg2">
                <a:lumMod val="25000"/>
                <a:alpha val="42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35" name="왼쪽 대괄호 34">
            <a:extLst>
              <a:ext uri="{FF2B5EF4-FFF2-40B4-BE49-F238E27FC236}">
                <a16:creationId xmlns:a16="http://schemas.microsoft.com/office/drawing/2014/main" id="{E93D45DC-BC25-4749-ABDE-26343E673DEE}"/>
              </a:ext>
            </a:extLst>
          </p:cNvPr>
          <p:cNvSpPr/>
          <p:nvPr/>
        </p:nvSpPr>
        <p:spPr>
          <a:xfrm rot="10800000" flipH="1">
            <a:off x="6805852" y="2897077"/>
            <a:ext cx="245559" cy="2756847"/>
          </a:xfrm>
          <a:prstGeom prst="leftBracket">
            <a:avLst/>
          </a:prstGeom>
          <a:ln w="104775" cap="sq">
            <a:solidFill>
              <a:schemeClr val="bg2">
                <a:lumMod val="25000"/>
                <a:alpha val="42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47223763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BCDE4132-CC0A-4DE4-993A-4CBE3801D282}"/>
              </a:ext>
            </a:extLst>
          </p:cNvPr>
          <p:cNvGrpSpPr/>
          <p:nvPr/>
        </p:nvGrpSpPr>
        <p:grpSpPr>
          <a:xfrm>
            <a:off x="854216" y="1355355"/>
            <a:ext cx="10879763" cy="4650530"/>
            <a:chOff x="854216" y="1355355"/>
            <a:chExt cx="10879763" cy="4650530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C1A9E519-4F31-44EF-879C-8B704591AD39}"/>
                </a:ext>
              </a:extLst>
            </p:cNvPr>
            <p:cNvGrpSpPr/>
            <p:nvPr/>
          </p:nvGrpSpPr>
          <p:grpSpPr>
            <a:xfrm>
              <a:off x="854216" y="1355355"/>
              <a:ext cx="4642964" cy="4650530"/>
              <a:chOff x="2003917" y="1990623"/>
              <a:chExt cx="3624756" cy="3750783"/>
            </a:xfrm>
          </p:grpSpPr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id="{880E25AF-2348-466B-A706-B975907453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146191" y="1990623"/>
                <a:ext cx="3340209" cy="3340209"/>
              </a:xfrm>
              <a:prstGeom prst="rect">
                <a:avLst/>
              </a:prstGeom>
            </p:spPr>
          </p:pic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61178C2-4612-4395-BA03-14099524881D}"/>
                  </a:ext>
                </a:extLst>
              </p:cNvPr>
              <p:cNvSpPr txBox="1"/>
              <p:nvPr/>
            </p:nvSpPr>
            <p:spPr>
              <a:xfrm>
                <a:off x="2003917" y="5372074"/>
                <a:ext cx="362475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>
                    <a:latin typeface="a영고딕L" panose="02020600000000000000" pitchFamily="18" charset="-127"/>
                    <a:ea typeface="a영고딕L" panose="02020600000000000000" pitchFamily="18" charset="-127"/>
                  </a:rPr>
                  <a:t>시청하는 컨텐츠 순위</a:t>
                </a:r>
              </a:p>
            </p:txBody>
          </p:sp>
        </p:grp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5C25072C-5F8E-4824-A70A-4D62FBC5727D}"/>
                </a:ext>
              </a:extLst>
            </p:cNvPr>
            <p:cNvGrpSpPr/>
            <p:nvPr/>
          </p:nvGrpSpPr>
          <p:grpSpPr>
            <a:xfrm>
              <a:off x="5392405" y="1355355"/>
              <a:ext cx="6341574" cy="4599394"/>
              <a:chOff x="6092797" y="2037946"/>
              <a:chExt cx="4950858" cy="3709540"/>
            </a:xfrm>
          </p:grpSpPr>
          <p:pic>
            <p:nvPicPr>
              <p:cNvPr id="17" name="그림 16">
                <a:extLst>
                  <a:ext uri="{FF2B5EF4-FFF2-40B4-BE49-F238E27FC236}">
                    <a16:creationId xmlns:a16="http://schemas.microsoft.com/office/drawing/2014/main" id="{7A809241-CAF4-4242-BBA4-52C4AA66AA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092797" y="2037946"/>
                <a:ext cx="4950858" cy="3340208"/>
              </a:xfrm>
              <a:prstGeom prst="rect">
                <a:avLst/>
              </a:prstGeom>
            </p:spPr>
          </p:pic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016BE1B-6389-4E55-AA93-BEFFA0EAA721}"/>
                  </a:ext>
                </a:extLst>
              </p:cNvPr>
              <p:cNvSpPr txBox="1"/>
              <p:nvPr/>
            </p:nvSpPr>
            <p:spPr>
              <a:xfrm>
                <a:off x="7114962" y="5378154"/>
                <a:ext cx="317419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>
                    <a:latin typeface="a영고딕L" panose="02020600000000000000" pitchFamily="18" charset="-127"/>
                    <a:ea typeface="a영고딕L" panose="02020600000000000000" pitchFamily="18" charset="-127"/>
                  </a:rPr>
                  <a:t>플랫폼 분기별 시청자수</a:t>
                </a:r>
              </a:p>
            </p:txBody>
          </p:sp>
        </p:grp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740F6E35-8D99-424B-953C-DC32ACC7CA9D}"/>
              </a:ext>
            </a:extLst>
          </p:cNvPr>
          <p:cNvGrpSpPr/>
          <p:nvPr/>
        </p:nvGrpSpPr>
        <p:grpSpPr>
          <a:xfrm>
            <a:off x="2291153" y="731516"/>
            <a:ext cx="7705669" cy="5155133"/>
            <a:chOff x="2243165" y="721595"/>
            <a:chExt cx="7705669" cy="5155133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A3AB4103-0FC9-49B0-988C-D8B8EE81F4F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43165" y="721595"/>
              <a:ext cx="7705669" cy="4500538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8384E79-B174-40D7-AD4A-281429E6C971}"/>
                </a:ext>
              </a:extLst>
            </p:cNvPr>
            <p:cNvSpPr txBox="1"/>
            <p:nvPr/>
          </p:nvSpPr>
          <p:spPr>
            <a:xfrm>
              <a:off x="3074482" y="5507396"/>
              <a:ext cx="64711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온라인 실시간 방송시간 규모예측</a:t>
              </a:r>
              <a:r>
                <a:rPr lang="en-US" altLang="ko-KR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(</a:t>
              </a:r>
              <a:r>
                <a:rPr lang="ko-KR" altLang="en-US" dirty="0" err="1">
                  <a:latin typeface="a영고딕L" panose="02020600000000000000" pitchFamily="18" charset="-127"/>
                  <a:ea typeface="a영고딕L" panose="02020600000000000000" pitchFamily="18" charset="-127"/>
                </a:rPr>
                <a:t>자료원</a:t>
              </a:r>
              <a:r>
                <a:rPr lang="en-US" altLang="ko-KR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: </a:t>
              </a:r>
              <a:r>
                <a:rPr lang="ko-KR" altLang="en-US" dirty="0" err="1">
                  <a:latin typeface="a영고딕L" panose="02020600000000000000" pitchFamily="18" charset="-127"/>
                  <a:ea typeface="a영고딕L" panose="02020600000000000000" pitchFamily="18" charset="-127"/>
                </a:rPr>
                <a:t>전첨망</a:t>
              </a:r>
              <a:r>
                <a:rPr lang="en-US" altLang="ko-KR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(</a:t>
              </a:r>
              <a:r>
                <a:rPr lang="ko-KR" altLang="en-US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前瞻网</a:t>
              </a:r>
              <a:r>
                <a:rPr lang="en-US" altLang="ko-KR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))</a:t>
              </a:r>
              <a:endPara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06522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266795" y="555721"/>
            <a:ext cx="44534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3600" spc="-150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공포게임의 방송적합성</a:t>
            </a:r>
            <a:endParaRPr lang="ko-KR" altLang="en-US" sz="3200" spc="-150" dirty="0">
              <a:ln>
                <a:solidFill>
                  <a:schemeClr val="tx1">
                    <a:lumMod val="75000"/>
                    <a:lumOff val="25000"/>
                    <a:alpha val="2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11855249" y="396029"/>
            <a:ext cx="0" cy="646619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1318716" y="528351"/>
            <a:ext cx="684000" cy="0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6822426" y="1215304"/>
            <a:ext cx="3028745" cy="0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>
            <a:extLst>
              <a:ext uri="{FF2B5EF4-FFF2-40B4-BE49-F238E27FC236}">
                <a16:creationId xmlns:a16="http://schemas.microsoft.com/office/drawing/2014/main" id="{B26DBDE0-825C-414D-A000-50828A0218CA}"/>
              </a:ext>
            </a:extLst>
          </p:cNvPr>
          <p:cNvGrpSpPr/>
          <p:nvPr/>
        </p:nvGrpSpPr>
        <p:grpSpPr>
          <a:xfrm>
            <a:off x="990150" y="1672742"/>
            <a:ext cx="6565370" cy="4833094"/>
            <a:chOff x="1321587" y="1744883"/>
            <a:chExt cx="6565370" cy="4833094"/>
          </a:xfrm>
        </p:grpSpPr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B95C6BD4-9801-4ADE-B2E2-F421743F37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21587" y="1744883"/>
              <a:ext cx="6217448" cy="4833094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6D35F86B-2376-4356-A83A-3FBA2A540B6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98862" y="1821729"/>
              <a:ext cx="5891752" cy="3214541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0FC4AA7-E190-475B-BE50-AD1CE52714E0}"/>
                </a:ext>
              </a:extLst>
            </p:cNvPr>
            <p:cNvSpPr txBox="1"/>
            <p:nvPr/>
          </p:nvSpPr>
          <p:spPr>
            <a:xfrm>
              <a:off x="2738623" y="3827679"/>
              <a:ext cx="170611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err="1"/>
                <a:t>쁘에에에에엑</a:t>
              </a:r>
              <a:endParaRPr lang="ko-KR" altLang="en-US" sz="1100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7312C49-3DDE-42CE-A91F-D5584B32D729}"/>
                </a:ext>
              </a:extLst>
            </p:cNvPr>
            <p:cNvSpPr txBox="1"/>
            <p:nvPr/>
          </p:nvSpPr>
          <p:spPr>
            <a:xfrm>
              <a:off x="6180842" y="3298194"/>
              <a:ext cx="170611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/>
                <a:t>**</a:t>
              </a:r>
              <a:r>
                <a:rPr lang="ko-KR" altLang="en-US" sz="1100" dirty="0" err="1"/>
                <a:t>개웃기네ㅋㅋ</a:t>
              </a:r>
              <a:endParaRPr lang="ko-KR" altLang="en-US" sz="1100" dirty="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AE4CA46B-F92C-45E7-A9CB-8C6F4089E1AB}"/>
                </a:ext>
              </a:extLst>
            </p:cNvPr>
            <p:cNvSpPr txBox="1"/>
            <p:nvPr/>
          </p:nvSpPr>
          <p:spPr>
            <a:xfrm>
              <a:off x="5454977" y="3750680"/>
              <a:ext cx="170611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err="1"/>
                <a:t>ㅋㅋㅋㅋㅋㅋㅋ</a:t>
              </a:r>
              <a:endParaRPr lang="ko-KR" altLang="en-US" sz="1100" dirty="0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F94972A4-E4EC-4213-988F-A0692F882DFC}"/>
                </a:ext>
              </a:extLst>
            </p:cNvPr>
            <p:cNvSpPr txBox="1"/>
            <p:nvPr/>
          </p:nvSpPr>
          <p:spPr>
            <a:xfrm>
              <a:off x="1655975" y="3524437"/>
              <a:ext cx="170611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err="1"/>
                <a:t>유튜브각</a:t>
              </a:r>
              <a:r>
                <a:rPr lang="en-US" altLang="ko-KR" sz="1100" dirty="0"/>
                <a:t>^</a:t>
              </a:r>
              <a:r>
                <a:rPr lang="ko-KR" altLang="en-US" sz="1100" dirty="0"/>
                <a:t>오</a:t>
              </a:r>
              <a:r>
                <a:rPr lang="en-US" altLang="ko-KR" sz="1100" dirty="0"/>
                <a:t>^</a:t>
              </a:r>
              <a:endParaRPr lang="ko-KR" altLang="en-US" sz="1100" dirty="0"/>
            </a:p>
          </p:txBody>
        </p: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0EF7815D-29C3-4A6F-9C1E-D0EA1DF73249}"/>
              </a:ext>
            </a:extLst>
          </p:cNvPr>
          <p:cNvSpPr txBox="1"/>
          <p:nvPr/>
        </p:nvSpPr>
        <p:spPr>
          <a:xfrm>
            <a:off x="7395821" y="1727387"/>
            <a:ext cx="4459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1. 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긴장감 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-&gt; 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방송의 몰입도 상승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EDA0EBE0-782A-4486-B400-7A936DE86420}"/>
              </a:ext>
            </a:extLst>
          </p:cNvPr>
          <p:cNvSpPr txBox="1"/>
          <p:nvPr/>
        </p:nvSpPr>
        <p:spPr>
          <a:xfrm>
            <a:off x="7383953" y="2550229"/>
            <a:ext cx="445981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2. </a:t>
            </a:r>
            <a:r>
              <a:rPr lang="ko-KR" altLang="en-US" sz="1600" dirty="0" err="1">
                <a:latin typeface="a영고딕L" panose="02020600000000000000" pitchFamily="18" charset="-127"/>
                <a:ea typeface="a영고딕L" panose="02020600000000000000" pitchFamily="18" charset="-127"/>
              </a:rPr>
              <a:t>스트리머의</a:t>
            </a:r>
            <a:r>
              <a:rPr lang="ko-KR" altLang="en-US" sz="1600" dirty="0">
                <a:latin typeface="a영고딕L" panose="02020600000000000000" pitchFamily="18" charset="-127"/>
                <a:ea typeface="a영고딕L" panose="02020600000000000000" pitchFamily="18" charset="-127"/>
              </a:rPr>
              <a:t> 반응 극대화 </a:t>
            </a:r>
            <a:r>
              <a:rPr lang="en-US" altLang="ko-KR" sz="1600" dirty="0">
                <a:latin typeface="a영고딕L" panose="02020600000000000000" pitchFamily="18" charset="-127"/>
                <a:ea typeface="a영고딕L" panose="02020600000000000000" pitchFamily="18" charset="-127"/>
              </a:rPr>
              <a:t>-&gt; </a:t>
            </a:r>
            <a:r>
              <a:rPr lang="ko-KR" altLang="en-US" sz="1600" dirty="0">
                <a:latin typeface="a영고딕L" panose="02020600000000000000" pitchFamily="18" charset="-127"/>
                <a:ea typeface="a영고딕L" panose="02020600000000000000" pitchFamily="18" charset="-127"/>
              </a:rPr>
              <a:t>보는 재미 향상</a:t>
            </a:r>
            <a:endParaRPr lang="en-US" altLang="ko-KR" sz="1600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r>
              <a:rPr lang="en-US" altLang="ko-KR" sz="1600" dirty="0">
                <a:latin typeface="a영고딕L" panose="02020600000000000000" pitchFamily="18" charset="-127"/>
                <a:ea typeface="a영고딕L" panose="02020600000000000000" pitchFamily="18" charset="-127"/>
              </a:rPr>
              <a:t>    +</a:t>
            </a:r>
            <a:r>
              <a:rPr lang="ko-KR" altLang="en-US" sz="1600" dirty="0">
                <a:latin typeface="a영고딕L" panose="02020600000000000000" pitchFamily="18" charset="-127"/>
                <a:ea typeface="a영고딕L" panose="02020600000000000000" pitchFamily="18" charset="-127"/>
              </a:rPr>
              <a:t>심박수 시각화</a:t>
            </a:r>
            <a:endParaRPr lang="ko-KR" altLang="en-US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1C2C783-6EC7-4412-AA40-B098196CD859}"/>
              </a:ext>
            </a:extLst>
          </p:cNvPr>
          <p:cNvSpPr txBox="1"/>
          <p:nvPr/>
        </p:nvSpPr>
        <p:spPr>
          <a:xfrm>
            <a:off x="7395821" y="3512653"/>
            <a:ext cx="445981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3. </a:t>
            </a:r>
            <a:r>
              <a:rPr lang="ko-KR" altLang="en-US" sz="1600" dirty="0">
                <a:latin typeface="a영고딕L" panose="02020600000000000000" pitchFamily="18" charset="-127"/>
                <a:ea typeface="a영고딕L" panose="02020600000000000000" pitchFamily="18" charset="-127"/>
              </a:rPr>
              <a:t>공포게임을 플레이하지 못하는 사람의 </a:t>
            </a:r>
            <a:endParaRPr lang="en-US" altLang="ko-KR" sz="1600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r>
              <a:rPr lang="en-US" altLang="ko-KR" sz="1600" dirty="0">
                <a:latin typeface="a영고딕L" panose="02020600000000000000" pitchFamily="18" charset="-127"/>
                <a:ea typeface="a영고딕L" panose="02020600000000000000" pitchFamily="18" charset="-127"/>
              </a:rPr>
              <a:t>    </a:t>
            </a:r>
            <a:r>
              <a:rPr lang="ko-KR" altLang="en-US" sz="1600" dirty="0">
                <a:latin typeface="a영고딕L" panose="02020600000000000000" pitchFamily="18" charset="-127"/>
                <a:ea typeface="a영고딕L" panose="02020600000000000000" pitchFamily="18" charset="-127"/>
              </a:rPr>
              <a:t>대리만족</a:t>
            </a:r>
            <a:r>
              <a:rPr lang="en-US" altLang="ko-KR" sz="1600" dirty="0">
                <a:latin typeface="a영고딕L" panose="02020600000000000000" pitchFamily="18" charset="-127"/>
                <a:ea typeface="a영고딕L" panose="02020600000000000000" pitchFamily="18" charset="-127"/>
              </a:rPr>
              <a:t>. </a:t>
            </a:r>
            <a:r>
              <a:rPr lang="ko-KR" altLang="en-US" sz="1600" dirty="0">
                <a:latin typeface="a영고딕L" panose="02020600000000000000" pitchFamily="18" charset="-127"/>
                <a:ea typeface="a영고딕L" panose="02020600000000000000" pitchFamily="18" charset="-127"/>
              </a:rPr>
              <a:t>비고객의 합류</a:t>
            </a:r>
            <a:endParaRPr lang="en-US" altLang="ko-KR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7C00485-CF33-450B-A2B7-74CAF2F17621}"/>
              </a:ext>
            </a:extLst>
          </p:cNvPr>
          <p:cNvSpPr txBox="1"/>
          <p:nvPr/>
        </p:nvSpPr>
        <p:spPr>
          <a:xfrm>
            <a:off x="7395820" y="4425710"/>
            <a:ext cx="47779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+ </a:t>
            </a:r>
            <a:r>
              <a:rPr lang="ko-KR" altLang="en-US" dirty="0" err="1">
                <a:latin typeface="a영고딕L" panose="02020600000000000000" pitchFamily="18" charset="-127"/>
                <a:ea typeface="a영고딕L" panose="02020600000000000000" pitchFamily="18" charset="-127"/>
              </a:rPr>
              <a:t>트위치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 투표기능을 연동해서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 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게임에</a:t>
            </a:r>
            <a:endParaRPr lang="en-US" altLang="ko-KR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 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  시청자가 개입할 수 있도록 함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37381502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>
            <a:extLst>
              <a:ext uri="{FF2B5EF4-FFF2-40B4-BE49-F238E27FC236}">
                <a16:creationId xmlns:a16="http://schemas.microsoft.com/office/drawing/2014/main" id="{7C3A41FF-2A7F-4340-BD31-149AF6FFB27E}"/>
              </a:ext>
            </a:extLst>
          </p:cNvPr>
          <p:cNvSpPr txBox="1"/>
          <p:nvPr/>
        </p:nvSpPr>
        <p:spPr>
          <a:xfrm>
            <a:off x="6199615" y="1114776"/>
            <a:ext cx="28427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인터넷 방송</a:t>
            </a:r>
            <a:endParaRPr lang="en-US" altLang="ko-KR" sz="2800" dirty="0">
              <a:solidFill>
                <a:schemeClr val="bg1"/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pPr algn="ctr"/>
            <a:r>
              <a:rPr lang="ko-KR" altLang="en-US" sz="2800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시장 확대</a:t>
            </a:r>
          </a:p>
        </p:txBody>
      </p:sp>
      <p:sp>
        <p:nvSpPr>
          <p:cNvPr id="34" name="더하기 기호 33">
            <a:extLst>
              <a:ext uri="{FF2B5EF4-FFF2-40B4-BE49-F238E27FC236}">
                <a16:creationId xmlns:a16="http://schemas.microsoft.com/office/drawing/2014/main" id="{5DE9D643-F2DF-40C5-A9A8-C42CE07B4F61}"/>
              </a:ext>
            </a:extLst>
          </p:cNvPr>
          <p:cNvSpPr/>
          <p:nvPr/>
        </p:nvSpPr>
        <p:spPr>
          <a:xfrm>
            <a:off x="5387719" y="2593826"/>
            <a:ext cx="1300899" cy="1329179"/>
          </a:xfrm>
          <a:prstGeom prst="mathPlus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AA16602-242E-41D5-A711-128055C59117}"/>
              </a:ext>
            </a:extLst>
          </p:cNvPr>
          <p:cNvSpPr txBox="1"/>
          <p:nvPr/>
        </p:nvSpPr>
        <p:spPr>
          <a:xfrm>
            <a:off x="577049" y="4206597"/>
            <a:ext cx="31752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err="1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트위치</a:t>
            </a:r>
            <a:r>
              <a:rPr lang="ko-KR" altLang="en-US" sz="2000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 앱을 통한 </a:t>
            </a:r>
            <a:endParaRPr lang="en-US" altLang="ko-KR" sz="2000" dirty="0">
              <a:solidFill>
                <a:schemeClr val="bg1"/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pPr algn="ctr"/>
            <a:r>
              <a:rPr lang="ko-KR" altLang="en-US" sz="2000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시청자와의 상호작용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F71521C-607D-4F1C-AEC0-A8C08B0FC0EA}"/>
              </a:ext>
            </a:extLst>
          </p:cNvPr>
          <p:cNvSpPr txBox="1"/>
          <p:nvPr/>
        </p:nvSpPr>
        <p:spPr>
          <a:xfrm>
            <a:off x="7395034" y="4447948"/>
            <a:ext cx="39048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플레이어의 심박수 </a:t>
            </a:r>
            <a:endParaRPr lang="en-US" altLang="ko-KR" sz="2000" dirty="0">
              <a:solidFill>
                <a:schemeClr val="bg1"/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pPr algn="ctr"/>
            <a:r>
              <a:rPr lang="ko-KR" altLang="en-US" sz="2000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반영을</a:t>
            </a:r>
            <a:r>
              <a:rPr lang="en-US" altLang="ko-KR" sz="2000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통한 몰입도 증가</a:t>
            </a: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686FB2C4-A374-43F8-BEFB-8AE24E93948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44750" y1="40952" x2="45417" y2="56667"/>
                        <a14:foregroundMark x1="40000" y1="42381" x2="40417" y2="54921"/>
                        <a14:foregroundMark x1="40000" y1="40952" x2="51667" y2="31429"/>
                        <a14:foregroundMark x1="51667" y1="31429" x2="53167" y2="30952"/>
                        <a14:foregroundMark x1="58000" y1="30952" x2="60667" y2="54444"/>
                        <a14:foregroundMark x1="60667" y1="54444" x2="59833" y2="58730"/>
                        <a14:foregroundMark x1="45917" y1="66984" x2="55500" y2="63968"/>
                        <a14:foregroundMark x1="40250" y1="63968" x2="46583" y2="70952"/>
                        <a14:foregroundMark x1="40417" y1="39683" x2="49083" y2="30635"/>
                        <a14:foregroundMark x1="57500" y1="30952" x2="60750" y2="40159"/>
                        <a14:foregroundMark x1="54333" y1="46667" x2="55000" y2="51905"/>
                        <a14:foregroundMark x1="48417" y1="44921" x2="48667" y2="48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7906" y="3429000"/>
            <a:ext cx="3881709" cy="2037897"/>
          </a:xfrm>
          <a:prstGeom prst="rect">
            <a:avLst/>
          </a:prstGeom>
        </p:spPr>
      </p:pic>
      <p:pic>
        <p:nvPicPr>
          <p:cNvPr id="43" name="그래픽 42" descr="심장 박동">
            <a:extLst>
              <a:ext uri="{FF2B5EF4-FFF2-40B4-BE49-F238E27FC236}">
                <a16:creationId xmlns:a16="http://schemas.microsoft.com/office/drawing/2014/main" id="{F4E84FCF-D899-4113-9DF2-E76B2D7C97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57548" y="3429000"/>
            <a:ext cx="1726834" cy="1726834"/>
          </a:xfrm>
          <a:prstGeom prst="rect">
            <a:avLst/>
          </a:prstGeom>
        </p:spPr>
      </p:pic>
      <p:pic>
        <p:nvPicPr>
          <p:cNvPr id="3" name="그래픽 2" descr="상향 추세">
            <a:extLst>
              <a:ext uri="{FF2B5EF4-FFF2-40B4-BE49-F238E27FC236}">
                <a16:creationId xmlns:a16="http://schemas.microsoft.com/office/drawing/2014/main" id="{FEEEE5C4-FD51-4D1E-AAA7-542EE6540F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668010" y="523129"/>
            <a:ext cx="1928620" cy="1928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506108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2782875" y="2722832"/>
            <a:ext cx="714490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dirty="0">
                <a:ln>
                  <a:solidFill>
                    <a:srgbClr val="9A0000">
                      <a:alpha val="25000"/>
                    </a:srgbClr>
                  </a:solidFill>
                </a:ln>
                <a:solidFill>
                  <a:srgbClr val="9A0000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방송에 적합한 게임의 개발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67286" y="3506204"/>
            <a:ext cx="1097608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게임을 즐기는 방식이 다양해짐에 따라 개인 게임방송들을 통해서  </a:t>
            </a:r>
            <a:endParaRPr lang="en-US" altLang="ko-KR" sz="2400" dirty="0">
              <a:ln>
                <a:solidFill>
                  <a:schemeClr val="tx1">
                    <a:lumMod val="75000"/>
                    <a:lumOff val="25000"/>
                    <a:alpha val="2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pPr algn="ctr"/>
            <a:r>
              <a:rPr lang="ko-KR" altLang="en-US" sz="2400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기존 비고객들이 방송을 시청하게 됨으로써 시장 내에 새로운 고객층이 형성되었다</a:t>
            </a:r>
            <a:r>
              <a:rPr lang="en-US" altLang="ko-KR" sz="2400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.</a:t>
            </a:r>
          </a:p>
          <a:p>
            <a:pPr algn="ctr"/>
            <a:r>
              <a:rPr lang="ko-KR" altLang="en-US" sz="2400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그들을 위해 보는 재미요소를 포함한 게임을 만드는 것이 연구목적이다</a:t>
            </a:r>
            <a:r>
              <a:rPr lang="en-US" altLang="ko-KR" sz="2400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927780" y="555721"/>
            <a:ext cx="17924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3600" spc="-150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연구목적</a:t>
            </a:r>
            <a:endParaRPr lang="ko-KR" altLang="en-US" sz="3200" spc="-150" dirty="0">
              <a:ln>
                <a:solidFill>
                  <a:schemeClr val="tx1">
                    <a:lumMod val="75000"/>
                    <a:lumOff val="25000"/>
                    <a:alpha val="2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cxnSp>
        <p:nvCxnSpPr>
          <p:cNvPr id="25" name="직선 연결선 24"/>
          <p:cNvCxnSpPr/>
          <p:nvPr/>
        </p:nvCxnSpPr>
        <p:spPr>
          <a:xfrm>
            <a:off x="11855249" y="396029"/>
            <a:ext cx="0" cy="646619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>
            <a:off x="11318716" y="528351"/>
            <a:ext cx="684000" cy="0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>
            <a:off x="6822426" y="1215304"/>
            <a:ext cx="3028745" cy="0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9203522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D782437-9B69-4776-BEBA-8622AD0B76BB}"/>
              </a:ext>
            </a:extLst>
          </p:cNvPr>
          <p:cNvSpPr txBox="1"/>
          <p:nvPr/>
        </p:nvSpPr>
        <p:spPr>
          <a:xfrm>
            <a:off x="9329859" y="555721"/>
            <a:ext cx="23903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3600" spc="-150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기술적 요소</a:t>
            </a:r>
            <a:endParaRPr lang="ko-KR" altLang="en-US" sz="3200" spc="-150" dirty="0">
              <a:ln>
                <a:solidFill>
                  <a:schemeClr val="tx1">
                    <a:lumMod val="75000"/>
                    <a:lumOff val="25000"/>
                    <a:alpha val="2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013222B-2CE0-421F-AC1C-37FB20811C5F}"/>
              </a:ext>
            </a:extLst>
          </p:cNvPr>
          <p:cNvCxnSpPr/>
          <p:nvPr/>
        </p:nvCxnSpPr>
        <p:spPr>
          <a:xfrm>
            <a:off x="11855249" y="396029"/>
            <a:ext cx="0" cy="646619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E6B38206-FAE5-43F6-9605-4E7D6AAD4FF3}"/>
              </a:ext>
            </a:extLst>
          </p:cNvPr>
          <p:cNvCxnSpPr/>
          <p:nvPr/>
        </p:nvCxnSpPr>
        <p:spPr>
          <a:xfrm>
            <a:off x="11318716" y="528351"/>
            <a:ext cx="684000" cy="0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2A9141B3-8DDE-4C17-91AF-D0246D86BA63}"/>
              </a:ext>
            </a:extLst>
          </p:cNvPr>
          <p:cNvCxnSpPr/>
          <p:nvPr/>
        </p:nvCxnSpPr>
        <p:spPr>
          <a:xfrm>
            <a:off x="6822426" y="1215304"/>
            <a:ext cx="3028745" cy="0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5392A7D-6E7B-47EB-953A-0AE275193C1B}"/>
              </a:ext>
            </a:extLst>
          </p:cNvPr>
          <p:cNvSpPr txBox="1"/>
          <p:nvPr/>
        </p:nvSpPr>
        <p:spPr>
          <a:xfrm>
            <a:off x="1840443" y="2098817"/>
            <a:ext cx="8084791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a영고딕L" panose="02020600000000000000" pitchFamily="18" charset="-127"/>
                <a:ea typeface="a영고딕L" panose="02020600000000000000" pitchFamily="18" charset="-127"/>
              </a:rPr>
              <a:t>각 방과 통로를 인스턴스화하여 랜덤 배치</a:t>
            </a:r>
            <a:endParaRPr lang="en-US" altLang="ko-KR" sz="2800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pPr marL="457200" indent="-457200">
              <a:buFontTx/>
              <a:buChar char="-"/>
            </a:pPr>
            <a:endParaRPr lang="en-US" altLang="ko-KR" sz="2800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pPr marL="457200" indent="-457200">
              <a:buFontTx/>
              <a:buChar char="-"/>
            </a:pPr>
            <a:r>
              <a:rPr lang="ko-KR" altLang="en-US" sz="2400" dirty="0">
                <a:latin typeface="a영고딕L" panose="02020600000000000000" pitchFamily="18" charset="-127"/>
                <a:ea typeface="a영고딕L" panose="02020600000000000000" pitchFamily="18" charset="-127"/>
              </a:rPr>
              <a:t>런타임 중 네비게이션 </a:t>
            </a:r>
            <a:r>
              <a:rPr lang="ko-KR" altLang="en-US" sz="2400" dirty="0" err="1">
                <a:latin typeface="a영고딕L" panose="02020600000000000000" pitchFamily="18" charset="-127"/>
                <a:ea typeface="a영고딕L" panose="02020600000000000000" pitchFamily="18" charset="-127"/>
              </a:rPr>
              <a:t>베이크가</a:t>
            </a:r>
            <a:r>
              <a:rPr lang="ko-KR" altLang="en-US" sz="2400" dirty="0">
                <a:latin typeface="a영고딕L" panose="02020600000000000000" pitchFamily="18" charset="-127"/>
                <a:ea typeface="a영고딕L" panose="02020600000000000000" pitchFamily="18" charset="-127"/>
              </a:rPr>
              <a:t> 가능할 경우 각 방을 인스턴스화하여 런타임 중 랜덤 생성</a:t>
            </a:r>
            <a:endParaRPr lang="en-US" altLang="ko-KR" sz="2400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pPr marL="457200" indent="-457200">
              <a:buFontTx/>
              <a:buChar char="-"/>
            </a:pPr>
            <a:endParaRPr lang="en-US" altLang="ko-KR" sz="2400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sz="2400" dirty="0">
                <a:latin typeface="a영고딕L" panose="02020600000000000000" pitchFamily="18" charset="-127"/>
                <a:ea typeface="a영고딕L" panose="02020600000000000000" pitchFamily="18" charset="-127"/>
              </a:rPr>
              <a:t> </a:t>
            </a:r>
            <a:r>
              <a:rPr lang="ko-KR" altLang="en-US" sz="2400" dirty="0">
                <a:latin typeface="a영고딕L" panose="02020600000000000000" pitchFamily="18" charset="-127"/>
                <a:ea typeface="a영고딕L" panose="02020600000000000000" pitchFamily="18" charset="-127"/>
              </a:rPr>
              <a:t>불가능할 경우 배열의 형태로 미리 </a:t>
            </a:r>
            <a:r>
              <a:rPr lang="ko-KR" altLang="en-US" sz="2400" dirty="0" err="1">
                <a:latin typeface="a영고딕L" panose="02020600000000000000" pitchFamily="18" charset="-127"/>
                <a:ea typeface="a영고딕L" panose="02020600000000000000" pitchFamily="18" charset="-127"/>
              </a:rPr>
              <a:t>생성해놓은</a:t>
            </a:r>
            <a:r>
              <a:rPr lang="ko-KR" altLang="en-US" sz="2400" dirty="0">
                <a:latin typeface="a영고딕L" panose="02020600000000000000" pitchFamily="18" charset="-127"/>
                <a:ea typeface="a영고딕L" panose="02020600000000000000" pitchFamily="18" charset="-127"/>
              </a:rPr>
              <a:t> 방을 </a:t>
            </a:r>
            <a:r>
              <a:rPr lang="en-US" altLang="ko-KR" sz="2400" dirty="0" err="1">
                <a:latin typeface="a영고딕L" panose="02020600000000000000" pitchFamily="18" charset="-127"/>
                <a:ea typeface="a영고딕L" panose="02020600000000000000" pitchFamily="18" charset="-127"/>
              </a:rPr>
              <a:t>setactive</a:t>
            </a:r>
            <a:r>
              <a:rPr lang="ko-KR" altLang="en-US" sz="2400" dirty="0">
                <a:latin typeface="a영고딕L" panose="02020600000000000000" pitchFamily="18" charset="-127"/>
                <a:ea typeface="a영고딕L" panose="02020600000000000000" pitchFamily="18" charset="-127"/>
              </a:rPr>
              <a:t>를 </a:t>
            </a:r>
            <a:r>
              <a:rPr lang="en-US" altLang="ko-KR" sz="2400" dirty="0">
                <a:latin typeface="a영고딕L" panose="02020600000000000000" pitchFamily="18" charset="-127"/>
                <a:ea typeface="a영고딕L" panose="02020600000000000000" pitchFamily="18" charset="-127"/>
              </a:rPr>
              <a:t>false</a:t>
            </a:r>
            <a:r>
              <a:rPr lang="ko-KR" altLang="en-US" sz="2400" dirty="0">
                <a:latin typeface="a영고딕L" panose="02020600000000000000" pitchFamily="18" charset="-127"/>
                <a:ea typeface="a영고딕L" panose="02020600000000000000" pitchFamily="18" charset="-127"/>
              </a:rPr>
              <a:t>로 바꾸어 랜덤 생성</a:t>
            </a:r>
            <a:endParaRPr lang="en-US" altLang="ko-KR" sz="2400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pPr marL="285750" indent="-285750">
              <a:buFontTx/>
              <a:buChar char="-"/>
            </a:pPr>
            <a:endParaRPr lang="en-US" altLang="ko-KR" sz="2400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186009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1890</TotalTime>
  <Words>665</Words>
  <Application>Microsoft Office PowerPoint</Application>
  <PresentationFormat>와이드스크린</PresentationFormat>
  <Paragraphs>169</Paragraphs>
  <Slides>17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5" baseType="lpstr">
      <vt:lpstr>a영고딕L</vt:lpstr>
      <vt:lpstr>나눔바른고딕 Light</vt:lpstr>
      <vt:lpstr>Segoe UI</vt:lpstr>
      <vt:lpstr>맑은 고딕</vt:lpstr>
      <vt:lpstr>a영고딕M</vt:lpstr>
      <vt:lpstr>나눔바른고딕 UltraLight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LG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honghee choi</dc:creator>
  <cp:lastModifiedBy>연 박</cp:lastModifiedBy>
  <cp:revision>125</cp:revision>
  <dcterms:created xsi:type="dcterms:W3CDTF">2017-11-23T05:17:34Z</dcterms:created>
  <dcterms:modified xsi:type="dcterms:W3CDTF">2018-12-20T06:09:18Z</dcterms:modified>
</cp:coreProperties>
</file>